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comment1.xml" ContentType="application/vnd.openxmlformats-officedocument.presentationml.comment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Ex1.xml" ContentType="application/vnd.ms-office.chartex+xml"/>
  <Override PartName="/ppt/charts/style9.xml" ContentType="application/vnd.ms-office.chartstyle+xml"/>
  <Override PartName="/ppt/charts/colors9.xml" ContentType="application/vnd.ms-office.chartcolorstyle+xml"/>
  <Override PartName="/ppt/charts/chart9.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0.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1.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2.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3.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4.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5.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6.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7.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8.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19.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65" r:id="rId2"/>
    <p:sldId id="310" r:id="rId3"/>
    <p:sldId id="386" r:id="rId4"/>
    <p:sldId id="385"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52" r:id="rId37"/>
    <p:sldId id="353" r:id="rId38"/>
    <p:sldId id="354" r:id="rId39"/>
    <p:sldId id="355" r:id="rId40"/>
    <p:sldId id="356" r:id="rId41"/>
    <p:sldId id="357" r:id="rId42"/>
    <p:sldId id="358" r:id="rId43"/>
    <p:sldId id="364" r:id="rId44"/>
    <p:sldId id="365" r:id="rId45"/>
    <p:sldId id="366" r:id="rId46"/>
    <p:sldId id="367" r:id="rId47"/>
    <p:sldId id="368" r:id="rId48"/>
    <p:sldId id="369" r:id="rId49"/>
    <p:sldId id="370" r:id="rId50"/>
    <p:sldId id="371" r:id="rId51"/>
    <p:sldId id="372" r:id="rId52"/>
    <p:sldId id="375" r:id="rId53"/>
    <p:sldId id="377" r:id="rId54"/>
    <p:sldId id="383" r:id="rId55"/>
  </p:sldIdLst>
  <p:sldSz cx="9144000" cy="6858000" type="screen4x3"/>
  <p:notesSz cx="6858000" cy="9144000"/>
  <p:custDataLst>
    <p:tags r:id="rId5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wn Brandeis" initials="DB" lastIdx="5" clrIdx="0">
    <p:extLst>
      <p:ext uri="{19B8F6BF-5375-455C-9EA6-DF929625EA0E}">
        <p15:presenceInfo xmlns:p15="http://schemas.microsoft.com/office/powerpoint/2012/main" userId="9de52852935dc73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29" autoAdjust="0"/>
  </p:normalViewPr>
  <p:slideViewPr>
    <p:cSldViewPr showGuides="1">
      <p:cViewPr varScale="1">
        <p:scale>
          <a:sx n="72" d="100"/>
          <a:sy n="72" d="100"/>
        </p:scale>
        <p:origin x="1350" y="96"/>
      </p:cViewPr>
      <p:guideLst>
        <p:guide pos="288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Ex1.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pattFill prst="narVert">
              <a:fgClr>
                <a:schemeClr val="accent1"/>
              </a:fgClr>
              <a:bgClr>
                <a:schemeClr val="accent1">
                  <a:lumMod val="20000"/>
                  <a:lumOff val="80000"/>
                </a:schemeClr>
              </a:bgClr>
            </a:pattFill>
            <a:ln>
              <a:noFill/>
            </a:ln>
            <a:effectLst>
              <a:innerShdw blurRad="114300">
                <a:schemeClr val="accent1"/>
              </a:innerShdw>
            </a:effectLst>
          </c:spPr>
          <c:invertIfNegative val="0"/>
          <c:cat>
            <c:strRef>
              <c:f>Sheet1!$A$2:$A$3</c:f>
              <c:strCache>
                <c:ptCount val="2"/>
                <c:pt idx="0">
                  <c:v>GSR (50)</c:v>
                </c:pt>
                <c:pt idx="1">
                  <c:v>DCM (15)</c:v>
                </c:pt>
              </c:strCache>
            </c:strRef>
          </c:cat>
          <c:val>
            <c:numRef>
              <c:f>Sheet1!$B$2:$B$3</c:f>
              <c:numCache>
                <c:formatCode>General</c:formatCode>
                <c:ptCount val="2"/>
                <c:pt idx="0">
                  <c:v>50</c:v>
                </c:pt>
                <c:pt idx="1">
                  <c:v>15</c:v>
                </c:pt>
              </c:numCache>
            </c:numRef>
          </c:val>
          <c:extLst>
            <c:ext xmlns:c16="http://schemas.microsoft.com/office/drawing/2014/chart" uri="{C3380CC4-5D6E-409C-BE32-E72D297353CC}">
              <c16:uniqueId val="{00000000-B235-4CF2-BA09-DEBA6A4BE844}"/>
            </c:ext>
          </c:extLst>
        </c:ser>
        <c:dLbls>
          <c:showLegendKey val="0"/>
          <c:showVal val="0"/>
          <c:showCatName val="0"/>
          <c:showSerName val="0"/>
          <c:showPercent val="0"/>
          <c:showBubbleSize val="0"/>
        </c:dLbls>
        <c:gapWidth val="227"/>
        <c:overlap val="-48"/>
        <c:axId val="407481608"/>
        <c:axId val="407491120"/>
      </c:barChart>
      <c:catAx>
        <c:axId val="407481608"/>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491120"/>
        <c:crosses val="autoZero"/>
        <c:auto val="1"/>
        <c:lblAlgn val="ctr"/>
        <c:lblOffset val="100"/>
        <c:noMultiLvlLbl val="0"/>
      </c:catAx>
      <c:valAx>
        <c:axId val="4074911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481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Sheet1!$A$2:$A$5</c:f>
              <c:strCache>
                <c:ptCount val="4"/>
                <c:pt idx="0">
                  <c:v>Yes (11)</c:v>
                </c:pt>
                <c:pt idx="1">
                  <c:v>No (59)</c:v>
                </c:pt>
                <c:pt idx="2">
                  <c:v>Not sure, Don't Know (34)</c:v>
                </c:pt>
                <c:pt idx="3">
                  <c:v>Various noncommittal answers (7)</c:v>
                </c:pt>
              </c:strCache>
            </c:strRef>
          </c:cat>
          <c:val>
            <c:numRef>
              <c:f>Sheet1!$B$2:$B$5</c:f>
              <c:numCache>
                <c:formatCode>0%</c:formatCode>
                <c:ptCount val="4"/>
                <c:pt idx="0">
                  <c:v>0.1</c:v>
                </c:pt>
                <c:pt idx="1">
                  <c:v>0.53</c:v>
                </c:pt>
                <c:pt idx="2">
                  <c:v>0.31</c:v>
                </c:pt>
                <c:pt idx="3">
                  <c:v>0.06</c:v>
                </c:pt>
              </c:numCache>
            </c:numRef>
          </c:val>
          <c:extLst>
            <c:ext xmlns:c16="http://schemas.microsoft.com/office/drawing/2014/chart" uri="{C3380CC4-5D6E-409C-BE32-E72D297353CC}">
              <c16:uniqueId val="{00000000-0653-43E4-9EC8-7BE52CB4CCF8}"/>
            </c:ext>
          </c:extLst>
        </c:ser>
        <c:dLbls>
          <c:dLblPos val="inEnd"/>
          <c:showLegendKey val="0"/>
          <c:showVal val="1"/>
          <c:showCatName val="0"/>
          <c:showSerName val="0"/>
          <c:showPercent val="0"/>
          <c:showBubbleSize val="0"/>
        </c:dLbls>
        <c:gapWidth val="65"/>
        <c:axId val="363252336"/>
        <c:axId val="363249712"/>
      </c:barChart>
      <c:catAx>
        <c:axId val="36325233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63249712"/>
        <c:crosses val="autoZero"/>
        <c:auto val="1"/>
        <c:lblAlgn val="ctr"/>
        <c:lblOffset val="100"/>
        <c:noMultiLvlLbl val="0"/>
      </c:catAx>
      <c:valAx>
        <c:axId val="36324971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363252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Sheet1!$A$2:$A$10</c:f>
              <c:strCache>
                <c:ptCount val="9"/>
                <c:pt idx="0">
                  <c:v>Blank/I don't know</c:v>
                </c:pt>
                <c:pt idx="1">
                  <c:v>Area Service Structure</c:v>
                </c:pt>
                <c:pt idx="2">
                  <c:v>Sponsorship</c:v>
                </c:pt>
                <c:pt idx="3">
                  <c:v>GSR</c:v>
                </c:pt>
                <c:pt idx="4">
                  <c:v>Corrections</c:v>
                </c:pt>
                <c:pt idx="5">
                  <c:v>Traditions &amp; Concepts</c:v>
                </c:pt>
                <c:pt idx="6">
                  <c:v>Archives</c:v>
                </c:pt>
                <c:pt idx="7">
                  <c:v>Steps</c:v>
                </c:pt>
                <c:pt idx="8">
                  <c:v>Random Answers</c:v>
                </c:pt>
              </c:strCache>
            </c:strRef>
          </c:cat>
          <c:val>
            <c:numRef>
              <c:f>Sheet1!$B$2:$B$10</c:f>
              <c:numCache>
                <c:formatCode>General</c:formatCode>
                <c:ptCount val="9"/>
                <c:pt idx="0">
                  <c:v>15</c:v>
                </c:pt>
                <c:pt idx="1">
                  <c:v>7</c:v>
                </c:pt>
                <c:pt idx="2">
                  <c:v>3</c:v>
                </c:pt>
                <c:pt idx="3">
                  <c:v>2</c:v>
                </c:pt>
                <c:pt idx="4">
                  <c:v>1</c:v>
                </c:pt>
                <c:pt idx="5">
                  <c:v>1</c:v>
                </c:pt>
                <c:pt idx="6">
                  <c:v>1</c:v>
                </c:pt>
                <c:pt idx="7">
                  <c:v>1</c:v>
                </c:pt>
                <c:pt idx="8">
                  <c:v>3</c:v>
                </c:pt>
              </c:numCache>
            </c:numRef>
          </c:val>
          <c:extLst>
            <c:ext xmlns:c16="http://schemas.microsoft.com/office/drawing/2014/chart" uri="{C3380CC4-5D6E-409C-BE32-E72D297353CC}">
              <c16:uniqueId val="{00000000-D0A5-4E6D-A1CB-52CBE36E1428}"/>
            </c:ext>
          </c:extLst>
        </c:ser>
        <c:dLbls>
          <c:dLblPos val="inEnd"/>
          <c:showLegendKey val="0"/>
          <c:showVal val="1"/>
          <c:showCatName val="0"/>
          <c:showSerName val="0"/>
          <c:showPercent val="0"/>
          <c:showBubbleSize val="0"/>
        </c:dLbls>
        <c:gapWidth val="65"/>
        <c:axId val="363239216"/>
        <c:axId val="363239544"/>
      </c:barChart>
      <c:catAx>
        <c:axId val="36323921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63239544"/>
        <c:crosses val="autoZero"/>
        <c:auto val="1"/>
        <c:lblAlgn val="ctr"/>
        <c:lblOffset val="100"/>
        <c:noMultiLvlLbl val="0"/>
      </c:catAx>
      <c:valAx>
        <c:axId val="36323954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363239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Sheet1!$A$2:$A$9</c:f>
              <c:strCache>
                <c:ptCount val="8"/>
                <c:pt idx="0">
                  <c:v>Don't Know</c:v>
                </c:pt>
                <c:pt idx="1">
                  <c:v>Service Committee Topics</c:v>
                </c:pt>
                <c:pt idx="2">
                  <c:v>Big Book/Steps</c:v>
                </c:pt>
                <c:pt idx="3">
                  <c:v>GSR Related</c:v>
                </c:pt>
                <c:pt idx="4">
                  <c:v>Area/General Service Structure</c:v>
                </c:pt>
                <c:pt idx="5">
                  <c:v>Sponsorship</c:v>
                </c:pt>
                <c:pt idx="6">
                  <c:v>Anonymity</c:v>
                </c:pt>
                <c:pt idx="7">
                  <c:v>Random Comments</c:v>
                </c:pt>
              </c:strCache>
            </c:strRef>
          </c:cat>
          <c:val>
            <c:numRef>
              <c:f>Sheet1!$B$2:$B$9</c:f>
              <c:numCache>
                <c:formatCode>General</c:formatCode>
                <c:ptCount val="8"/>
                <c:pt idx="0">
                  <c:v>13</c:v>
                </c:pt>
                <c:pt idx="1">
                  <c:v>16</c:v>
                </c:pt>
                <c:pt idx="2">
                  <c:v>14</c:v>
                </c:pt>
                <c:pt idx="3">
                  <c:v>10</c:v>
                </c:pt>
                <c:pt idx="4">
                  <c:v>7</c:v>
                </c:pt>
                <c:pt idx="5">
                  <c:v>5</c:v>
                </c:pt>
                <c:pt idx="6">
                  <c:v>3</c:v>
                </c:pt>
                <c:pt idx="7">
                  <c:v>7</c:v>
                </c:pt>
              </c:numCache>
            </c:numRef>
          </c:val>
          <c:extLst>
            <c:ext xmlns:c16="http://schemas.microsoft.com/office/drawing/2014/chart" uri="{C3380CC4-5D6E-409C-BE32-E72D297353CC}">
              <c16:uniqueId val="{00000000-EF17-4BB0-9D5D-B91C266D878F}"/>
            </c:ext>
          </c:extLst>
        </c:ser>
        <c:dLbls>
          <c:showLegendKey val="0"/>
          <c:showVal val="0"/>
          <c:showCatName val="0"/>
          <c:showSerName val="0"/>
          <c:showPercent val="0"/>
          <c:showBubbleSize val="0"/>
        </c:dLbls>
        <c:gapWidth val="182"/>
        <c:axId val="456768488"/>
        <c:axId val="456772752"/>
      </c:barChart>
      <c:catAx>
        <c:axId val="456768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6772752"/>
        <c:crosses val="autoZero"/>
        <c:auto val="1"/>
        <c:lblAlgn val="ctr"/>
        <c:lblOffset val="100"/>
        <c:noMultiLvlLbl val="0"/>
      </c:catAx>
      <c:valAx>
        <c:axId val="4567727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6768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ABC4-44AF-9E5D-733BEE58FBCA}"/>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ABC4-44AF-9E5D-733BEE58FBCA}"/>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ABC4-44AF-9E5D-733BEE58FBCA}"/>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ABC4-44AF-9E5D-733BEE58FBC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Yes (35)</c:v>
                </c:pt>
                <c:pt idx="1">
                  <c:v>No (52)</c:v>
                </c:pt>
                <c:pt idx="2">
                  <c:v>Don't Know (11)</c:v>
                </c:pt>
                <c:pt idx="3">
                  <c:v>Non Committal/Non Answers (6)</c:v>
                </c:pt>
              </c:strCache>
            </c:strRef>
          </c:cat>
          <c:val>
            <c:numRef>
              <c:f>Sheet1!$B$2:$B$5</c:f>
              <c:numCache>
                <c:formatCode>0%</c:formatCode>
                <c:ptCount val="4"/>
                <c:pt idx="0">
                  <c:v>0.34</c:v>
                </c:pt>
                <c:pt idx="1">
                  <c:v>0.5</c:v>
                </c:pt>
                <c:pt idx="2">
                  <c:v>0.11</c:v>
                </c:pt>
                <c:pt idx="3">
                  <c:v>0.05</c:v>
                </c:pt>
              </c:numCache>
            </c:numRef>
          </c:val>
          <c:extLst>
            <c:ext xmlns:c16="http://schemas.microsoft.com/office/drawing/2014/chart" uri="{C3380CC4-5D6E-409C-BE32-E72D297353CC}">
              <c16:uniqueId val="{00000000-07EA-44CF-9E28-7EBE1421888E}"/>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3794951464698069"/>
          <c:y val="0.34845460193656186"/>
          <c:w val="0.35093068497240698"/>
          <c:h val="0.4289836446792946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639-4E48-AC6D-CAD86B31657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639-4E48-AC6D-CAD86B31657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639-4E48-AC6D-CAD86B316577}"/>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639-4E48-AC6D-CAD86B316577}"/>
              </c:ext>
            </c:extLst>
          </c:dPt>
          <c:dLbls>
            <c:dLbl>
              <c:idx val="0"/>
              <c:tx>
                <c:rich>
                  <a:bodyPr/>
                  <a:lstStyle/>
                  <a:p>
                    <a:r>
                      <a:rPr lang="en-US"/>
                      <a:t>48%</a:t>
                    </a:r>
                  </a:p>
                </c:rich>
              </c:tx>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639-4E48-AC6D-CAD86B316577}"/>
                </c:ext>
              </c:extLst>
            </c:dLbl>
            <c:dLbl>
              <c:idx val="1"/>
              <c:tx>
                <c:rich>
                  <a:bodyPr/>
                  <a:lstStyle/>
                  <a:p>
                    <a:r>
                      <a:rPr lang="en-US"/>
                      <a:t>20%</a:t>
                    </a:r>
                  </a:p>
                </c:rich>
              </c:tx>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639-4E48-AC6D-CAD86B316577}"/>
                </c:ext>
              </c:extLst>
            </c:dLbl>
            <c:dLbl>
              <c:idx val="2"/>
              <c:tx>
                <c:rich>
                  <a:bodyPr/>
                  <a:lstStyle/>
                  <a:p>
                    <a:r>
                      <a:rPr lang="en-US"/>
                      <a:t>12%</a:t>
                    </a:r>
                  </a:p>
                </c:rich>
              </c:tx>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639-4E48-AC6D-CAD86B316577}"/>
                </c:ext>
              </c:extLst>
            </c:dLbl>
            <c:dLbl>
              <c:idx val="3"/>
              <c:tx>
                <c:rich>
                  <a:bodyPr/>
                  <a:lstStyle/>
                  <a:p>
                    <a:r>
                      <a:rPr lang="en-US"/>
                      <a:t>20%</a:t>
                    </a:r>
                  </a:p>
                </c:rich>
              </c:tx>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C639-4E48-AC6D-CAD86B316577}"/>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Encourage (51)</c:v>
                </c:pt>
                <c:pt idx="1">
                  <c:v>Discourages (21)</c:v>
                </c:pt>
                <c:pt idx="2">
                  <c:v>Unsure (13)</c:v>
                </c:pt>
                <c:pt idx="3">
                  <c:v>Neutral (21)</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D4E3-4961-A1CB-BF459E643CF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bar"/>
        <c:grouping val="clustered"/>
        <c:varyColors val="0"/>
        <c:ser>
          <c:idx val="0"/>
          <c:order val="0"/>
          <c:tx>
            <c:strRef>
              <c:f>Sheet1!$B$1</c:f>
              <c:strCache>
                <c:ptCount val="1"/>
                <c:pt idx="0">
                  <c:v>Series 1</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Yes (24)</c:v>
                </c:pt>
                <c:pt idx="1">
                  <c:v>No (48)</c:v>
                </c:pt>
                <c:pt idx="2">
                  <c:v>Unsure (29)</c:v>
                </c:pt>
              </c:strCache>
            </c:strRef>
          </c:cat>
          <c:val>
            <c:numRef>
              <c:f>Sheet1!$B$2:$B$4</c:f>
              <c:numCache>
                <c:formatCode>0%</c:formatCode>
                <c:ptCount val="3"/>
                <c:pt idx="0">
                  <c:v>0.24</c:v>
                </c:pt>
                <c:pt idx="1">
                  <c:v>0.48</c:v>
                </c:pt>
                <c:pt idx="2">
                  <c:v>0.28000000000000003</c:v>
                </c:pt>
              </c:numCache>
            </c:numRef>
          </c:val>
          <c:extLst>
            <c:ext xmlns:c16="http://schemas.microsoft.com/office/drawing/2014/chart" uri="{C3380CC4-5D6E-409C-BE32-E72D297353CC}">
              <c16:uniqueId val="{00000000-E667-4D7C-948D-1873D6FA8B31}"/>
            </c:ext>
          </c:extLst>
        </c:ser>
        <c:dLbls>
          <c:showLegendKey val="0"/>
          <c:showVal val="0"/>
          <c:showCatName val="0"/>
          <c:showSerName val="0"/>
          <c:showPercent val="0"/>
          <c:showBubbleSize val="0"/>
        </c:dLbls>
        <c:gapWidth val="326"/>
        <c:overlap val="-58"/>
        <c:axId val="500214792"/>
        <c:axId val="543973696"/>
      </c:barChart>
      <c:catAx>
        <c:axId val="500214792"/>
        <c:scaling>
          <c:orientation val="minMax"/>
        </c:scaling>
        <c:delete val="0"/>
        <c:axPos val="l"/>
        <c:numFmt formatCode="General" sourceLinked="1"/>
        <c:majorTickMark val="none"/>
        <c:minorTickMark val="none"/>
        <c:tickLblPos val="nextTo"/>
        <c:spPr>
          <a:noFill/>
          <a:ln w="19050" cap="flat" cmpd="sng" algn="ctr">
            <a:solidFill>
              <a:schemeClr val="tx1">
                <a:lumMod val="15000"/>
                <a:lumOff val="85000"/>
              </a:schemeClr>
            </a:solidFill>
            <a:round/>
            <a:headEnd type="none" w="sm" len="sm"/>
            <a:tailEnd type="none" w="sm" len="sm"/>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3973696"/>
        <c:crosses val="autoZero"/>
        <c:auto val="1"/>
        <c:lblAlgn val="ctr"/>
        <c:lblOffset val="100"/>
        <c:noMultiLvlLbl val="0"/>
      </c:catAx>
      <c:valAx>
        <c:axId val="543973696"/>
        <c:scaling>
          <c:orientation val="minMax"/>
        </c:scaling>
        <c:delete val="0"/>
        <c:axPos val="b"/>
        <c:majorGridlines>
          <c:spPr>
            <a:ln w="9525" cap="flat" cmpd="sng" algn="ctr">
              <a:gradFill>
                <a:gsLst>
                  <a:gs pos="99000">
                    <a:schemeClr val="tx1">
                      <a:lumMod val="25000"/>
                      <a:lumOff val="75000"/>
                    </a:schemeClr>
                  </a:gs>
                  <a:gs pos="0">
                    <a:schemeClr val="tx1">
                      <a:lumMod val="15000"/>
                      <a:lumOff val="85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0214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28F-405C-A11C-903523D7639A}"/>
              </c:ext>
            </c:extLst>
          </c:dPt>
          <c:dPt>
            <c:idx val="1"/>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28F-405C-A11C-903523D7639A}"/>
              </c:ext>
            </c:extLst>
          </c:dPt>
          <c:dPt>
            <c:idx val="2"/>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28F-405C-A11C-903523D7639A}"/>
              </c:ext>
            </c:extLst>
          </c:dPt>
          <c:dPt>
            <c:idx val="3"/>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28F-405C-A11C-903523D7639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Yes (50)</c:v>
                </c:pt>
                <c:pt idx="1">
                  <c:v>No (21)</c:v>
                </c:pt>
                <c:pt idx="2">
                  <c:v>Don't Know (29)</c:v>
                </c:pt>
                <c:pt idx="3">
                  <c:v>Non-committal (6)</c:v>
                </c:pt>
              </c:strCache>
            </c:strRef>
          </c:cat>
          <c:val>
            <c:numRef>
              <c:f>Sheet1!$B$2:$B$5</c:f>
              <c:numCache>
                <c:formatCode>0%</c:formatCode>
                <c:ptCount val="4"/>
                <c:pt idx="0">
                  <c:v>0.47</c:v>
                </c:pt>
                <c:pt idx="1">
                  <c:v>0.2</c:v>
                </c:pt>
                <c:pt idx="2">
                  <c:v>0.27</c:v>
                </c:pt>
                <c:pt idx="3">
                  <c:v>0.06</c:v>
                </c:pt>
              </c:numCache>
            </c:numRef>
          </c:val>
          <c:extLst>
            <c:ext xmlns:c16="http://schemas.microsoft.com/office/drawing/2014/chart" uri="{C3380CC4-5D6E-409C-BE32-E72D297353CC}">
              <c16:uniqueId val="{00000000-5509-4DB6-90B1-4EAB024AED1E}"/>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Sheet1!$A$2:$A$5</c:f>
              <c:strCache>
                <c:ptCount val="4"/>
                <c:pt idx="0">
                  <c:v>Yes (22)</c:v>
                </c:pt>
                <c:pt idx="1">
                  <c:v>No (54)</c:v>
                </c:pt>
                <c:pt idx="2">
                  <c:v>Don't Know (11)</c:v>
                </c:pt>
                <c:pt idx="3">
                  <c:v>Non-committal/No answer (14)</c:v>
                </c:pt>
              </c:strCache>
            </c:strRef>
          </c:cat>
          <c:val>
            <c:numRef>
              <c:f>Sheet1!$B$2:$B$5</c:f>
              <c:numCache>
                <c:formatCode>0%</c:formatCode>
                <c:ptCount val="4"/>
                <c:pt idx="0">
                  <c:v>0.22</c:v>
                </c:pt>
                <c:pt idx="1">
                  <c:v>0.53</c:v>
                </c:pt>
                <c:pt idx="2">
                  <c:v>0.11</c:v>
                </c:pt>
                <c:pt idx="3">
                  <c:v>0.14000000000000001</c:v>
                </c:pt>
              </c:numCache>
            </c:numRef>
          </c:val>
          <c:extLst>
            <c:ext xmlns:c16="http://schemas.microsoft.com/office/drawing/2014/chart" uri="{C3380CC4-5D6E-409C-BE32-E72D297353CC}">
              <c16:uniqueId val="{00000000-E085-4A11-BE0D-614140AC14C5}"/>
            </c:ext>
          </c:extLst>
        </c:ser>
        <c:dLbls>
          <c:dLblPos val="inEnd"/>
          <c:showLegendKey val="0"/>
          <c:showVal val="1"/>
          <c:showCatName val="0"/>
          <c:showSerName val="0"/>
          <c:showPercent val="0"/>
          <c:showBubbleSize val="0"/>
        </c:dLbls>
        <c:gapWidth val="65"/>
        <c:axId val="460887952"/>
        <c:axId val="460885984"/>
      </c:barChart>
      <c:catAx>
        <c:axId val="46088795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60885984"/>
        <c:crosses val="autoZero"/>
        <c:auto val="1"/>
        <c:lblAlgn val="ctr"/>
        <c:lblOffset val="100"/>
        <c:noMultiLvlLbl val="0"/>
      </c:catAx>
      <c:valAx>
        <c:axId val="46088598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460887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a:p>
            <a:pPr>
              <a:defRPr/>
            </a:pP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3067951065355649"/>
          <c:y val="5.8678464772962097E-2"/>
          <c:w val="0.73064238783898072"/>
          <c:h val="0.73367918704748936"/>
        </c:manualLayout>
      </c:layout>
      <c:barChart>
        <c:barDir val="bar"/>
        <c:grouping val="clustered"/>
        <c:varyColors val="0"/>
        <c:ser>
          <c:idx val="0"/>
          <c:order val="0"/>
          <c:tx>
            <c:strRef>
              <c:f>Sheet1!$B$1</c:f>
              <c:strCache>
                <c:ptCount val="1"/>
                <c:pt idx="0">
                  <c:v>Column1</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0"/>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18DF-44D0-899F-233C3338C227}"/>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18DF-44D0-899F-233C3338C227}"/>
              </c:ext>
            </c:extLst>
          </c:dPt>
          <c:dPt>
            <c:idx val="2"/>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18DF-44D0-899F-233C3338C227}"/>
              </c:ext>
            </c:extLst>
          </c:dPt>
          <c:dPt>
            <c:idx val="3"/>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18DF-44D0-899F-233C3338C227}"/>
              </c:ext>
            </c:extLst>
          </c:dPt>
          <c:dPt>
            <c:idx val="4"/>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18DF-44D0-899F-233C3338C227}"/>
              </c:ext>
            </c:extLst>
          </c:dPt>
          <c:dPt>
            <c:idx val="5"/>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B-18DF-44D0-899F-233C3338C227}"/>
              </c:ext>
            </c:extLst>
          </c:dPt>
          <c:cat>
            <c:strRef>
              <c:f>Sheet1!$A$2:$A$7</c:f>
              <c:strCache>
                <c:ptCount val="6"/>
                <c:pt idx="0">
                  <c:v>Spring Assembly (66)</c:v>
                </c:pt>
                <c:pt idx="1">
                  <c:v>Spring Conference (62)</c:v>
                </c:pt>
                <c:pt idx="2">
                  <c:v>Pre-GSC (51)</c:v>
                </c:pt>
                <c:pt idx="3">
                  <c:v>Summer Assembly (51)</c:v>
                </c:pt>
                <c:pt idx="4">
                  <c:v>Fall Assembly (52)</c:v>
                </c:pt>
                <c:pt idx="5">
                  <c:v>Winter Assembly (57)</c:v>
                </c:pt>
              </c:strCache>
            </c:strRef>
          </c:cat>
          <c:val>
            <c:numRef>
              <c:f>Sheet1!$B$2:$B$7</c:f>
              <c:numCache>
                <c:formatCode>0%</c:formatCode>
                <c:ptCount val="6"/>
                <c:pt idx="0">
                  <c:v>0.79</c:v>
                </c:pt>
                <c:pt idx="1">
                  <c:v>0.77</c:v>
                </c:pt>
                <c:pt idx="2">
                  <c:v>0.61</c:v>
                </c:pt>
                <c:pt idx="3">
                  <c:v>0.61</c:v>
                </c:pt>
                <c:pt idx="4">
                  <c:v>0.62</c:v>
                </c:pt>
                <c:pt idx="5">
                  <c:v>0.68</c:v>
                </c:pt>
              </c:numCache>
            </c:numRef>
          </c:val>
          <c:extLst>
            <c:ext xmlns:c16="http://schemas.microsoft.com/office/drawing/2014/chart" uri="{C3380CC4-5D6E-409C-BE32-E72D297353CC}">
              <c16:uniqueId val="{00000000-7CF9-42CF-AE8B-C84398EC5577}"/>
            </c:ext>
          </c:extLst>
        </c:ser>
        <c:dLbls>
          <c:showLegendKey val="0"/>
          <c:showVal val="0"/>
          <c:showCatName val="0"/>
          <c:showSerName val="0"/>
          <c:showPercent val="0"/>
          <c:showBubbleSize val="0"/>
        </c:dLbls>
        <c:gapWidth val="115"/>
        <c:overlap val="-20"/>
        <c:axId val="368341376"/>
        <c:axId val="368346624"/>
      </c:barChart>
      <c:valAx>
        <c:axId val="3683466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8341376"/>
        <c:crosses val="autoZero"/>
        <c:crossBetween val="between"/>
      </c:valAx>
      <c:catAx>
        <c:axId val="36834137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83466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 Spring Conference (8)</c:v>
                </c:pt>
                <c:pt idx="1">
                  <c:v>Spring Conference without Assembly (13)</c:v>
                </c:pt>
                <c:pt idx="2">
                  <c:v>Spring Conference with Assembly (40)</c:v>
                </c:pt>
                <c:pt idx="3">
                  <c:v>Spring Conference that includes Pre-GSC Workshop (15)</c:v>
                </c:pt>
                <c:pt idx="4">
                  <c:v>Spring Conference with Pre-GSC on Saturday &amp; Assembly on Sunday (17)</c:v>
                </c:pt>
                <c:pt idx="5">
                  <c:v>Spring Conference without Assembly and put Assembly &amp; Pre-GSC together at different time (1)</c:v>
                </c:pt>
                <c:pt idx="6">
                  <c:v>Spring Conference every other year, Pre-GSC separate from Sp Conf on a Saturday &amp; Assembly on Sunday (1)</c:v>
                </c:pt>
              </c:strCache>
            </c:strRef>
          </c:cat>
          <c:val>
            <c:numRef>
              <c:f>Sheet1!$B$2:$B$8</c:f>
              <c:numCache>
                <c:formatCode>0%</c:formatCode>
                <c:ptCount val="7"/>
                <c:pt idx="0">
                  <c:v>0.09</c:v>
                </c:pt>
                <c:pt idx="1">
                  <c:v>0.16</c:v>
                </c:pt>
                <c:pt idx="2">
                  <c:v>0.47</c:v>
                </c:pt>
                <c:pt idx="3">
                  <c:v>0.18</c:v>
                </c:pt>
                <c:pt idx="4">
                  <c:v>0.2</c:v>
                </c:pt>
                <c:pt idx="5">
                  <c:v>0.01</c:v>
                </c:pt>
                <c:pt idx="6">
                  <c:v>0.01</c:v>
                </c:pt>
              </c:numCache>
            </c:numRef>
          </c:val>
          <c:extLst>
            <c:ext xmlns:c16="http://schemas.microsoft.com/office/drawing/2014/chart" uri="{C3380CC4-5D6E-409C-BE32-E72D297353CC}">
              <c16:uniqueId val="{00000000-D8B2-40F3-9E83-5D0D436A70A5}"/>
            </c:ext>
          </c:extLst>
        </c:ser>
        <c:dLbls>
          <c:dLblPos val="inEnd"/>
          <c:showLegendKey val="0"/>
          <c:showVal val="1"/>
          <c:showCatName val="0"/>
          <c:showSerName val="0"/>
          <c:showPercent val="0"/>
          <c:showBubbleSize val="0"/>
        </c:dLbls>
        <c:gapWidth val="182"/>
        <c:axId val="363241840"/>
        <c:axId val="363242824"/>
      </c:barChart>
      <c:catAx>
        <c:axId val="363241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3242824"/>
        <c:crosses val="autoZero"/>
        <c:auto val="1"/>
        <c:lblAlgn val="ctr"/>
        <c:lblOffset val="100"/>
        <c:noMultiLvlLbl val="0"/>
      </c:catAx>
      <c:valAx>
        <c:axId val="3632428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3241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580C-4571-922C-F5B78D4B209B}"/>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580C-4571-922C-F5B78D4B209B}"/>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580C-4571-922C-F5B78D4B209B}"/>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580C-4571-922C-F5B78D4B209B}"/>
              </c:ext>
            </c:extLst>
          </c:dPt>
          <c:dLbls>
            <c:dLbl>
              <c:idx val="0"/>
              <c:tx>
                <c:rich>
                  <a:bodyPr/>
                  <a:lstStyle/>
                  <a:p>
                    <a:r>
                      <a:rPr lang="en-US"/>
                      <a:t>73%</a:t>
                    </a:r>
                  </a:p>
                </c:rich>
              </c:tx>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80C-4571-922C-F5B78D4B209B}"/>
                </c:ext>
              </c:extLst>
            </c:dLbl>
            <c:dLbl>
              <c:idx val="1"/>
              <c:tx>
                <c:rich>
                  <a:bodyPr/>
                  <a:lstStyle/>
                  <a:p>
                    <a:r>
                      <a:rPr lang="en-US"/>
                      <a:t>19%</a:t>
                    </a:r>
                  </a:p>
                </c:rich>
              </c:tx>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80C-4571-922C-F5B78D4B209B}"/>
                </c:ext>
              </c:extLst>
            </c:dLbl>
            <c:dLbl>
              <c:idx val="2"/>
              <c:tx>
                <c:rich>
                  <a:bodyPr/>
                  <a:lstStyle/>
                  <a:p>
                    <a:r>
                      <a:rPr lang="en-US"/>
                      <a:t>4%</a:t>
                    </a:r>
                  </a:p>
                </c:rich>
              </c:tx>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80C-4571-922C-F5B78D4B209B}"/>
                </c:ext>
              </c:extLst>
            </c:dLbl>
            <c:dLbl>
              <c:idx val="3"/>
              <c:tx>
                <c:rich>
                  <a:bodyPr/>
                  <a:lstStyle/>
                  <a:p>
                    <a:r>
                      <a:rPr lang="en-US"/>
                      <a:t>4%</a:t>
                    </a:r>
                  </a:p>
                </c:rich>
              </c:tx>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80C-4571-922C-F5B78D4B209B}"/>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Yes (102)</c:v>
                </c:pt>
                <c:pt idx="1">
                  <c:v>No (26)</c:v>
                </c:pt>
                <c:pt idx="2">
                  <c:v>District Yes, Area No (6)</c:v>
                </c:pt>
                <c:pt idx="3">
                  <c:v>Maybe, Not Sure (6)</c:v>
                </c:pt>
              </c:strCache>
            </c:strRef>
          </c:cat>
          <c:val>
            <c:numRef>
              <c:f>Sheet1!$B$2:$B$5</c:f>
              <c:numCache>
                <c:formatCode>General</c:formatCode>
                <c:ptCount val="4"/>
                <c:pt idx="0">
                  <c:v>8.1999999999999993</c:v>
                </c:pt>
                <c:pt idx="1">
                  <c:v>3.2</c:v>
                </c:pt>
                <c:pt idx="2">
                  <c:v>1.4</c:v>
                </c:pt>
                <c:pt idx="3">
                  <c:v>1.4</c:v>
                </c:pt>
              </c:numCache>
            </c:numRef>
          </c:val>
          <c:extLst>
            <c:ext xmlns:c16="http://schemas.microsoft.com/office/drawing/2014/chart" uri="{C3380CC4-5D6E-409C-BE32-E72D297353CC}">
              <c16:uniqueId val="{00000000-B853-41FF-97EB-9536992BA113}"/>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Percentage</c:v>
                </c:pt>
              </c:strCache>
            </c:strRef>
          </c:tx>
          <c:spPr>
            <a:solidFill>
              <a:schemeClr val="accent1"/>
            </a:solidFill>
            <a:ln>
              <a:noFill/>
            </a:ln>
            <a:effectLst/>
          </c:spPr>
          <c:invertIfNegative val="0"/>
          <c:cat>
            <c:strRef>
              <c:f>Sheet1!$A$2:$A$5</c:f>
              <c:strCache>
                <c:ptCount val="4"/>
                <c:pt idx="0">
                  <c:v>Yes, Encourages (66)</c:v>
                </c:pt>
                <c:pt idx="1">
                  <c:v>No, Discourages (13)</c:v>
                </c:pt>
                <c:pt idx="2">
                  <c:v>Don't Know (25)</c:v>
                </c:pt>
                <c:pt idx="3">
                  <c:v>No Answer (16)</c:v>
                </c:pt>
              </c:strCache>
            </c:strRef>
          </c:cat>
          <c:val>
            <c:numRef>
              <c:f>Sheet1!$B$2:$B$5</c:f>
              <c:numCache>
                <c:formatCode>General</c:formatCode>
                <c:ptCount val="4"/>
                <c:pt idx="0">
                  <c:v>55</c:v>
                </c:pt>
                <c:pt idx="1">
                  <c:v>11</c:v>
                </c:pt>
                <c:pt idx="2">
                  <c:v>21</c:v>
                </c:pt>
                <c:pt idx="3">
                  <c:v>13</c:v>
                </c:pt>
              </c:numCache>
            </c:numRef>
          </c:val>
          <c:extLst>
            <c:ext xmlns:c16="http://schemas.microsoft.com/office/drawing/2014/chart" uri="{C3380CC4-5D6E-409C-BE32-E72D297353CC}">
              <c16:uniqueId val="{00000000-397D-438A-9366-7CC3EC8754FC}"/>
            </c:ext>
          </c:extLst>
        </c:ser>
        <c:dLbls>
          <c:showLegendKey val="0"/>
          <c:showVal val="0"/>
          <c:showCatName val="0"/>
          <c:showSerName val="0"/>
          <c:showPercent val="0"/>
          <c:showBubbleSize val="0"/>
        </c:dLbls>
        <c:gapWidth val="182"/>
        <c:axId val="361318704"/>
        <c:axId val="361319688"/>
      </c:barChart>
      <c:catAx>
        <c:axId val="361318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1319688"/>
        <c:crosses val="autoZero"/>
        <c:auto val="1"/>
        <c:lblAlgn val="ctr"/>
        <c:lblOffset val="100"/>
        <c:noMultiLvlLbl val="0"/>
      </c:catAx>
      <c:valAx>
        <c:axId val="3613196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1318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strCache>
            </c:strRef>
          </c:tx>
          <c:dPt>
            <c:idx val="0"/>
            <c:bubble3D val="0"/>
            <c:spPr>
              <a:solidFill>
                <a:schemeClr val="accent1"/>
              </a:solidFill>
              <a:ln>
                <a:noFill/>
              </a:ln>
              <a:effectLst/>
            </c:spPr>
            <c:extLst>
              <c:ext xmlns:c16="http://schemas.microsoft.com/office/drawing/2014/chart" uri="{C3380CC4-5D6E-409C-BE32-E72D297353CC}">
                <c16:uniqueId val="{00000001-BB6E-4259-B052-C62C31CBFB6B}"/>
              </c:ext>
            </c:extLst>
          </c:dPt>
          <c:dPt>
            <c:idx val="1"/>
            <c:bubble3D val="0"/>
            <c:spPr>
              <a:solidFill>
                <a:schemeClr val="accent2"/>
              </a:solidFill>
              <a:ln>
                <a:noFill/>
              </a:ln>
              <a:effectLst/>
            </c:spPr>
            <c:extLst>
              <c:ext xmlns:c16="http://schemas.microsoft.com/office/drawing/2014/chart" uri="{C3380CC4-5D6E-409C-BE32-E72D297353CC}">
                <c16:uniqueId val="{00000003-BB6E-4259-B052-C62C31CBFB6B}"/>
              </c:ext>
            </c:extLst>
          </c:dPt>
          <c:dPt>
            <c:idx val="2"/>
            <c:bubble3D val="0"/>
            <c:spPr>
              <a:solidFill>
                <a:schemeClr val="accent3"/>
              </a:solidFill>
              <a:ln>
                <a:noFill/>
              </a:ln>
              <a:effectLst/>
            </c:spPr>
            <c:extLst>
              <c:ext xmlns:c16="http://schemas.microsoft.com/office/drawing/2014/chart" uri="{C3380CC4-5D6E-409C-BE32-E72D297353CC}">
                <c16:uniqueId val="{00000005-BB6E-4259-B052-C62C31CBFB6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  (38)</c:v>
                </c:pt>
                <c:pt idx="1">
                  <c:v>No (63)</c:v>
                </c:pt>
                <c:pt idx="2">
                  <c:v>Non Com (16)</c:v>
                </c:pt>
              </c:strCache>
            </c:strRef>
          </c:cat>
          <c:val>
            <c:numRef>
              <c:f>Sheet1!$B$2:$B$4</c:f>
              <c:numCache>
                <c:formatCode>0%</c:formatCode>
                <c:ptCount val="3"/>
                <c:pt idx="0">
                  <c:v>0.32</c:v>
                </c:pt>
                <c:pt idx="1">
                  <c:v>0.54</c:v>
                </c:pt>
                <c:pt idx="2">
                  <c:v>0.14000000000000001</c:v>
                </c:pt>
              </c:numCache>
            </c:numRef>
          </c:val>
          <c:extLst>
            <c:ext xmlns:c16="http://schemas.microsoft.com/office/drawing/2014/chart" uri="{C3380CC4-5D6E-409C-BE32-E72D297353CC}">
              <c16:uniqueId val="{00000000-7A7D-42D5-958B-89BAC428CCB8}"/>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4772383645706255"/>
          <c:y val="0.4387933799941674"/>
          <c:w val="0.33232311189974489"/>
          <c:h val="0.3592339846408088"/>
        </c:manualLayout>
      </c:layout>
      <c:overlay val="0"/>
      <c:spPr>
        <a:noFill/>
        <a:ln>
          <a:noFill/>
        </a:ln>
        <a:effectLst/>
      </c:spPr>
      <c:txPr>
        <a:bodyPr rot="0" spcFirstLastPara="1" vertOverflow="ellipsis" vert="horz" wrap="square" anchor="ctr" anchorCtr="1"/>
        <a:lstStyle/>
        <a:p>
          <a:pPr>
            <a:defRPr sz="1197" b="0" i="0" u="none" strike="noStrike"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BFB6-4B79-AD7E-CB3493EE1DE5}"/>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BFB6-4B79-AD7E-CB3493EE1DE5}"/>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BFB6-4B79-AD7E-CB3493EE1DE5}"/>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 (81) </c:v>
                </c:pt>
                <c:pt idx="1">
                  <c:v>No (23)</c:v>
                </c:pt>
                <c:pt idx="2">
                  <c:v>Non Committal (15)</c:v>
                </c:pt>
              </c:strCache>
            </c:strRef>
          </c:cat>
          <c:val>
            <c:numRef>
              <c:f>Sheet1!$B$2:$B$4</c:f>
              <c:numCache>
                <c:formatCode>0%</c:formatCode>
                <c:ptCount val="3"/>
                <c:pt idx="0">
                  <c:v>0.68</c:v>
                </c:pt>
                <c:pt idx="1">
                  <c:v>0.19</c:v>
                </c:pt>
                <c:pt idx="2">
                  <c:v>0.13</c:v>
                </c:pt>
              </c:numCache>
            </c:numRef>
          </c:val>
          <c:extLst>
            <c:ext xmlns:c16="http://schemas.microsoft.com/office/drawing/2014/chart" uri="{C3380CC4-5D6E-409C-BE32-E72D297353CC}">
              <c16:uniqueId val="{00000000-8FAA-4F16-AE8E-5588A028EEA7}"/>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Column2</c:v>
                </c:pt>
              </c:strCache>
            </c:strRef>
          </c:tx>
          <c:dPt>
            <c:idx val="0"/>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954-4D9C-89E2-F97C9C9121A3}"/>
              </c:ext>
            </c:extLst>
          </c:dPt>
          <c:dPt>
            <c:idx val="1"/>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954-4D9C-89E2-F97C9C9121A3}"/>
              </c:ext>
            </c:extLst>
          </c:dPt>
          <c:dPt>
            <c:idx val="2"/>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C954-4D9C-89E2-F97C9C9121A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Yes (69)</c:v>
                </c:pt>
                <c:pt idx="1">
                  <c:v>No (28)</c:v>
                </c:pt>
                <c:pt idx="2">
                  <c:v>Don't Know/Non Committal (16)</c:v>
                </c:pt>
              </c:strCache>
            </c:strRef>
          </c:cat>
          <c:val>
            <c:numRef>
              <c:f>Sheet1!$B$2:$B$4</c:f>
              <c:numCache>
                <c:formatCode>0%</c:formatCode>
                <c:ptCount val="3"/>
                <c:pt idx="0">
                  <c:v>0.61</c:v>
                </c:pt>
                <c:pt idx="1">
                  <c:v>0.25</c:v>
                </c:pt>
                <c:pt idx="2">
                  <c:v>0.14000000000000001</c:v>
                </c:pt>
              </c:numCache>
            </c:numRef>
          </c:val>
          <c:extLst>
            <c:ext xmlns:c16="http://schemas.microsoft.com/office/drawing/2014/chart" uri="{C3380CC4-5D6E-409C-BE32-E72D297353CC}">
              <c16:uniqueId val="{00000000-E371-4F83-B068-B7B898EDA2CF}"/>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Percentage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D431-45FB-822D-26CDA23471C6}"/>
              </c:ext>
            </c:extLst>
          </c:dPt>
          <c:dPt>
            <c:idx val="1"/>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3-D431-45FB-822D-26CDA23471C6}"/>
              </c:ext>
            </c:extLst>
          </c:dPt>
          <c:dPt>
            <c:idx val="2"/>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5-D431-45FB-822D-26CDA23471C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Sheet1!$A$2:$A$4</c:f>
              <c:strCache>
                <c:ptCount val="3"/>
                <c:pt idx="0">
                  <c:v>District (113)</c:v>
                </c:pt>
                <c:pt idx="1">
                  <c:v>Area Assembly (82)</c:v>
                </c:pt>
                <c:pt idx="2">
                  <c:v>Pre GSC Wkshop (71)</c:v>
                </c:pt>
              </c:strCache>
            </c:strRef>
          </c:cat>
          <c:val>
            <c:numRef>
              <c:f>Sheet1!$B$2:$B$4</c:f>
              <c:numCache>
                <c:formatCode>0%</c:formatCode>
                <c:ptCount val="3"/>
                <c:pt idx="0">
                  <c:v>0.97</c:v>
                </c:pt>
                <c:pt idx="1">
                  <c:v>0.71</c:v>
                </c:pt>
                <c:pt idx="2">
                  <c:v>0.61</c:v>
                </c:pt>
              </c:numCache>
            </c:numRef>
          </c:val>
          <c:extLst>
            <c:ext xmlns:c16="http://schemas.microsoft.com/office/drawing/2014/chart" uri="{C3380CC4-5D6E-409C-BE32-E72D297353CC}">
              <c16:uniqueId val="{00000000-E494-4581-B590-312577EE041A}"/>
            </c:ext>
          </c:extLst>
        </c:ser>
        <c:dLbls>
          <c:dLblPos val="inEnd"/>
          <c:showLegendKey val="0"/>
          <c:showVal val="1"/>
          <c:showCatName val="0"/>
          <c:showSerName val="0"/>
          <c:showPercent val="0"/>
          <c:showBubbleSize val="0"/>
        </c:dLbls>
        <c:gapWidth val="100"/>
        <c:axId val="334328424"/>
        <c:axId val="334325800"/>
      </c:barChart>
      <c:valAx>
        <c:axId val="334325800"/>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34328424"/>
        <c:crosses val="autoZero"/>
        <c:crossBetween val="between"/>
      </c:valAx>
      <c:catAx>
        <c:axId val="334328424"/>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3432580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4CBA-4AA4-8003-541D20D6C560}"/>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4CBA-4AA4-8003-541D20D6C560}"/>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4CBA-4AA4-8003-541D20D6C560}"/>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4CBA-4AA4-8003-541D20D6C56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Yes (95)</c:v>
                </c:pt>
                <c:pt idx="1">
                  <c:v>No (9)</c:v>
                </c:pt>
                <c:pt idx="2">
                  <c:v>District, Not Area (14)</c:v>
                </c:pt>
                <c:pt idx="3">
                  <c:v>Somewhat (7)</c:v>
                </c:pt>
              </c:strCache>
            </c:strRef>
          </c:cat>
          <c:val>
            <c:numRef>
              <c:f>Sheet1!$B$2:$B$5</c:f>
              <c:numCache>
                <c:formatCode>0%</c:formatCode>
                <c:ptCount val="4"/>
                <c:pt idx="0">
                  <c:v>0.75</c:v>
                </c:pt>
                <c:pt idx="1">
                  <c:v>7.0000000000000007E-2</c:v>
                </c:pt>
                <c:pt idx="2">
                  <c:v>0.11</c:v>
                </c:pt>
                <c:pt idx="3">
                  <c:v>0.06</c:v>
                </c:pt>
              </c:numCache>
            </c:numRef>
          </c:val>
          <c:extLst>
            <c:ext xmlns:c16="http://schemas.microsoft.com/office/drawing/2014/chart" uri="{C3380CC4-5D6E-409C-BE32-E72D297353CC}">
              <c16:uniqueId val="{00000000-5A5E-4412-A9A7-87382E311EA1}"/>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5DD-45D1-809B-F8F983013050}"/>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D5DD-45D1-809B-F8F983013050}"/>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D5DD-45D1-809B-F8F98301305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 (52)</c:v>
                </c:pt>
                <c:pt idx="1">
                  <c:v>No (60)</c:v>
                </c:pt>
                <c:pt idx="2">
                  <c:v>Don't Know (12)</c:v>
                </c:pt>
              </c:strCache>
            </c:strRef>
          </c:cat>
          <c:val>
            <c:numRef>
              <c:f>Sheet1!$B$2:$B$4</c:f>
              <c:numCache>
                <c:formatCode>0%</c:formatCode>
                <c:ptCount val="3"/>
                <c:pt idx="0">
                  <c:v>0.42</c:v>
                </c:pt>
                <c:pt idx="1">
                  <c:v>0.48</c:v>
                </c:pt>
                <c:pt idx="2">
                  <c:v>0.1</c:v>
                </c:pt>
              </c:numCache>
            </c:numRef>
          </c:val>
          <c:extLst>
            <c:ext xmlns:c16="http://schemas.microsoft.com/office/drawing/2014/chart" uri="{C3380CC4-5D6E-409C-BE32-E72D297353CC}">
              <c16:uniqueId val="{00000000-6AF5-4684-A2C5-1537768B87AE}"/>
            </c:ext>
          </c:extLst>
        </c:ser>
        <c:dLbls>
          <c:showLegendKey val="0"/>
          <c:showVal val="0"/>
          <c:showCatName val="0"/>
          <c:showSerName val="0"/>
          <c:showPercent val="1"/>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Sheet1!$A$2:$A$6</cx:f>
        <cx:lvl ptCount="5">
          <cx:pt idx="0">Yes (62)</cx:pt>
          <cx:pt idx="1">No (28)</cx:pt>
          <cx:pt idx="2">Don't Know (5)</cx:pt>
          <cx:pt idx="3">District Yes, Area No (3)</cx:pt>
          <cx:pt idx="4">Partially (20)</cx:pt>
        </cx:lvl>
      </cx:strDim>
      <cx:numDim type="val">
        <cx:f>Sheet1!$B$2:$B$6</cx:f>
        <cx:lvl ptCount="5" formatCode="0%">
          <cx:pt idx="0">0.51000000000000001</cx:pt>
          <cx:pt idx="1">0.23000000000000001</cx:pt>
          <cx:pt idx="2">0.040000000000000001</cx:pt>
          <cx:pt idx="3">0.02</cx:pt>
          <cx:pt idx="4">0.17000000000000001</cx:pt>
        </cx:lvl>
      </cx:numDim>
    </cx:data>
  </cx:chartData>
  <cx:chart>
    <cx:plotArea>
      <cx:plotAreaRegion>
        <cx:series layoutId="funnel" uniqueId="{8EC24EE7-9542-4736-B4B2-B2EE9A431C6A}" formatIdx="0">
          <cx:tx>
            <cx:txData>
              <cx:f>Sheet1!$B$1</cx:f>
              <cx:v>Series1</cx:v>
            </cx:txData>
          </cx:tx>
          <cx:dataLabels>
            <cx:visibility seriesName="0" categoryName="0" value="1"/>
          </cx:dataLabels>
          <cx:dataId val="0"/>
        </cx:series>
      </cx:plotAreaRegion>
      <cx:axis id="0">
        <cx:catScaling gapWidth="0.0599999987"/>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 id="18">
  <a:schemeClr val="accent5"/>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withinLinear" id="15">
  <a:schemeClr val="accent2"/>
</cs:colorStyle>
</file>

<file path=ppt/charts/colors1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4">
  <a:schemeClr val="accent1"/>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2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9050" cap="flat" cmpd="sng" algn="ctr">
        <a:solidFill>
          <a:schemeClr val="tx1">
            <a:lumMod val="15000"/>
            <a:lumOff val="8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99000">
              <a:schemeClr val="tx1">
                <a:lumMod val="25000"/>
                <a:lumOff val="75000"/>
              </a:schemeClr>
            </a:gs>
            <a:gs pos="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15000"/>
                <a:lumOff val="85000"/>
              </a:schemeClr>
            </a:gs>
            <a:gs pos="0">
              <a:schemeClr val="tx1">
                <a:lumMod val="5000"/>
                <a:lumOff val="9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8-08-06T14:27:27.634" idx="1">
    <p:pos x="6713" y="1200"/>
    <p:text>Yes, 102, 73%</p:text>
    <p:extLst>
      <p:ext uri="{C676402C-5697-4E1C-873F-D02D1690AC5C}">
        <p15:threadingInfo xmlns:p15="http://schemas.microsoft.com/office/powerpoint/2012/main" timeZoneBias="300"/>
      </p:ext>
    </p:extLst>
  </p:cm>
  <p:cm authorId="1" dt="2018-08-06T14:28:09.925" idx="3">
    <p:pos x="6713" y="1296"/>
    <p:text>No, 26, 19%</p:text>
    <p:extLst>
      <p:ext uri="{C676402C-5697-4E1C-873F-D02D1690AC5C}">
        <p15:threadingInfo xmlns:p15="http://schemas.microsoft.com/office/powerpoint/2012/main" timeZoneBias="300">
          <p15:parentCm authorId="1" idx="1"/>
        </p15:threadingInfo>
      </p:ext>
    </p:extLst>
  </p:cm>
  <p:cm authorId="1" dt="2018-08-06T14:28:10.077" idx="4">
    <p:pos x="10" y="10"/>
    <p:text>District Yes, Area No, 4%</p:text>
    <p:extLst>
      <p:ext uri="{C676402C-5697-4E1C-873F-D02D1690AC5C}">
        <p15:threadingInfo xmlns:p15="http://schemas.microsoft.com/office/powerpoint/2012/main" timeZoneBias="300"/>
      </p:ext>
    </p:extLst>
  </p:cm>
  <p:cm authorId="1" dt="2018-08-06T14:28:51.743" idx="5">
    <p:pos x="10" y="106"/>
    <p:text>Maybe, Not Sure, 6, 4%</p:text>
    <p:extLst>
      <p:ext uri="{C676402C-5697-4E1C-873F-D02D1690AC5C}">
        <p15:threadingInfo xmlns:p15="http://schemas.microsoft.com/office/powerpoint/2012/main" timeZoneBias="300">
          <p15:parentCm authorId="1" idx="4"/>
        </p15:threadingInfo>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9/13/2018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9/13/2018</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99118" y="1828800"/>
            <a:ext cx="6173808" cy="2895600"/>
          </a:xfrm>
        </p:spPr>
        <p:txBody>
          <a:bodyPr anchor="b">
            <a:normAutofit/>
          </a:bodyPr>
          <a:lstStyle>
            <a:lvl1pPr>
              <a:lnSpc>
                <a:spcPct val="80000"/>
              </a:lnSpc>
              <a:defRPr sz="4951">
                <a:solidFill>
                  <a:schemeClr val="tx1"/>
                </a:solidFill>
              </a:defRPr>
            </a:lvl1pPr>
          </a:lstStyle>
          <a:p>
            <a:r>
              <a:rPr lang="en-US"/>
              <a:t>Click to edit Master title style</a:t>
            </a:r>
            <a:endParaRPr/>
          </a:p>
        </p:txBody>
      </p:sp>
      <p:sp>
        <p:nvSpPr>
          <p:cNvPr id="3" name="Subtitle 2"/>
          <p:cNvSpPr>
            <a:spLocks noGrp="1"/>
          </p:cNvSpPr>
          <p:nvPr>
            <p:ph type="subTitle" idx="1"/>
          </p:nvPr>
        </p:nvSpPr>
        <p:spPr>
          <a:xfrm>
            <a:off x="799118" y="4800600"/>
            <a:ext cx="6173808" cy="1219200"/>
          </a:xfrm>
        </p:spPr>
        <p:txBody>
          <a:bodyPr>
            <a:normAutofit/>
          </a:bodyPr>
          <a:lstStyle>
            <a:lvl1pPr marL="0" indent="0" algn="l">
              <a:spcBef>
                <a:spcPts val="0"/>
              </a:spcBef>
              <a:buNone/>
              <a:defRPr sz="1500" cap="all" spc="150" baseline="0">
                <a:solidFill>
                  <a:schemeClr val="accent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4999051"/>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03F41C87-7AD9-4845-A077-840E4A0F3F06}" type="datetimeFigureOut">
              <a:rPr lang="en-US"/>
              <a:t>9/13/2018</a:t>
            </a:fld>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460095310"/>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596" y="381001"/>
            <a:ext cx="1143298" cy="56388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42107" y="381001"/>
            <a:ext cx="5544993"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03F41C87-7AD9-4845-A077-840E4A0F3F06}" type="datetimeFigureOut">
              <a:rPr lang="en-US"/>
              <a:t>9/13/2018</a:t>
            </a:fld>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4079035419"/>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03F41C87-7AD9-4845-A077-840E4A0F3F06}" type="datetimeFigureOut">
              <a:rPr lang="en-US"/>
              <a:t>9/13/2018</a:t>
            </a:fld>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273825409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918" y="2514600"/>
            <a:ext cx="6520997" cy="2819400"/>
          </a:xfrm>
        </p:spPr>
        <p:txBody>
          <a:bodyPr anchor="b">
            <a:normAutofit/>
          </a:bodyPr>
          <a:lstStyle>
            <a:lvl1pPr algn="l">
              <a:lnSpc>
                <a:spcPct val="80000"/>
              </a:lnSpc>
              <a:defRPr sz="3601" b="0" cap="none" baseline="0"/>
            </a:lvl1pPr>
          </a:lstStyle>
          <a:p>
            <a:r>
              <a:rPr lang="en-US"/>
              <a:t>Click to edit Master title style</a:t>
            </a:r>
            <a:endParaRPr/>
          </a:p>
        </p:txBody>
      </p:sp>
      <p:sp>
        <p:nvSpPr>
          <p:cNvPr id="3" name="Text Placeholder 2"/>
          <p:cNvSpPr>
            <a:spLocks noGrp="1"/>
          </p:cNvSpPr>
          <p:nvPr>
            <p:ph type="body" idx="1"/>
          </p:nvPr>
        </p:nvSpPr>
        <p:spPr>
          <a:xfrm>
            <a:off x="799118" y="5410201"/>
            <a:ext cx="6517197" cy="609601"/>
          </a:xfrm>
        </p:spPr>
        <p:txBody>
          <a:bodyPr anchor="t">
            <a:normAutofit/>
          </a:bodyPr>
          <a:lstStyle>
            <a:lvl1pPr marL="0" indent="0">
              <a:spcBef>
                <a:spcPts val="0"/>
              </a:spcBef>
              <a:buNone/>
              <a:defRPr sz="1500" cap="all" spc="150" baseline="0">
                <a:solidFill>
                  <a:schemeClr val="accent1"/>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03F41C87-7AD9-4845-A077-840E4A0F3F06}" type="datetimeFigureOut">
              <a:rPr lang="en-US"/>
              <a:t>9/13/2018</a:t>
            </a:fld>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176181331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28880" y="1905001"/>
            <a:ext cx="3315563" cy="41148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73104" y="1905001"/>
            <a:ext cx="3315563" cy="41148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fld id="{03F41C87-7AD9-4845-A077-840E4A0F3F06}" type="datetimeFigureOut">
              <a:rPr lang="en-US"/>
              <a:t>9/13/2018</a:t>
            </a:fld>
            <a:endParaRPr/>
          </a:p>
        </p:txBody>
      </p:sp>
      <p:sp>
        <p:nvSpPr>
          <p:cNvPr id="7" name="Slide Number Placeholder 6"/>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282534076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42106" y="1905000"/>
            <a:ext cx="3313277" cy="762000"/>
          </a:xfrm>
        </p:spPr>
        <p:txBody>
          <a:bodyPr anchor="ctr">
            <a:noAutofit/>
          </a:bodyPr>
          <a:lstStyle>
            <a:lvl1pPr marL="0" indent="0">
              <a:spcBef>
                <a:spcPts val="0"/>
              </a:spcBef>
              <a:buNone/>
              <a:defRPr sz="1500" b="0" cap="all" spc="150" baseline="0">
                <a:solidFill>
                  <a:schemeClr val="accent1"/>
                </a:solidFill>
              </a:defRPr>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Edit Master text styles</a:t>
            </a:r>
          </a:p>
        </p:txBody>
      </p:sp>
      <p:sp>
        <p:nvSpPr>
          <p:cNvPr id="4" name="Content Placeholder 3"/>
          <p:cNvSpPr>
            <a:spLocks noGrp="1"/>
          </p:cNvSpPr>
          <p:nvPr>
            <p:ph sz="half" idx="2"/>
          </p:nvPr>
        </p:nvSpPr>
        <p:spPr>
          <a:xfrm>
            <a:off x="1142106" y="2743201"/>
            <a:ext cx="3313277" cy="32766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88617" y="1905000"/>
            <a:ext cx="3313277" cy="762000"/>
          </a:xfrm>
        </p:spPr>
        <p:txBody>
          <a:bodyPr anchor="ctr">
            <a:noAutofit/>
          </a:bodyPr>
          <a:lstStyle>
            <a:lvl1pPr marL="0" indent="0">
              <a:spcBef>
                <a:spcPts val="0"/>
              </a:spcBef>
              <a:buNone/>
              <a:defRPr sz="1500" b="0" cap="all" spc="150" baseline="0">
                <a:solidFill>
                  <a:schemeClr val="accent1"/>
                </a:solidFill>
              </a:defRPr>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Edit Master text styles</a:t>
            </a:r>
          </a:p>
        </p:txBody>
      </p:sp>
      <p:sp>
        <p:nvSpPr>
          <p:cNvPr id="6" name="Content Placeholder 5"/>
          <p:cNvSpPr>
            <a:spLocks noGrp="1"/>
          </p:cNvSpPr>
          <p:nvPr>
            <p:ph sz="quarter" idx="4"/>
          </p:nvPr>
        </p:nvSpPr>
        <p:spPr>
          <a:xfrm>
            <a:off x="4688617" y="2743201"/>
            <a:ext cx="3313277" cy="32766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dirty="0"/>
          </a:p>
        </p:txBody>
      </p:sp>
      <p:sp>
        <p:nvSpPr>
          <p:cNvPr id="7" name="Date Placeholder 6"/>
          <p:cNvSpPr>
            <a:spLocks noGrp="1"/>
          </p:cNvSpPr>
          <p:nvPr>
            <p:ph type="dt" sz="half" idx="10"/>
          </p:nvPr>
        </p:nvSpPr>
        <p:spPr/>
        <p:txBody>
          <a:bodyPr/>
          <a:lstStyle/>
          <a:p>
            <a:fld id="{03F41C87-7AD9-4845-A077-840E4A0F3F06}" type="datetimeFigureOut">
              <a:rPr lang="en-US"/>
              <a:t>9/13/2018</a:t>
            </a:fld>
            <a:endParaRPr/>
          </a:p>
        </p:txBody>
      </p:sp>
      <p:sp>
        <p:nvSpPr>
          <p:cNvPr id="9" name="Slide Number Placeholder 8"/>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4208419506"/>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03F41C87-7AD9-4845-A077-840E4A0F3F06}" type="datetimeFigureOut">
              <a:rPr lang="en-US"/>
              <a:t>9/13/2018</a:t>
            </a:fld>
            <a:endParaRPr/>
          </a:p>
        </p:txBody>
      </p:sp>
      <p:sp>
        <p:nvSpPr>
          <p:cNvPr id="5" name="Slide Number Placeholder 4"/>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162663140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03F41C87-7AD9-4845-A077-840E4A0F3F06}" type="datetimeFigureOut">
              <a:rPr lang="en-US"/>
              <a:t>9/13/2018</a:t>
            </a:fld>
            <a:endParaRPr/>
          </a:p>
        </p:txBody>
      </p:sp>
      <p:sp>
        <p:nvSpPr>
          <p:cNvPr id="4" name="Slide Number Placeholder 3"/>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360754012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1910" y="1905000"/>
            <a:ext cx="2698158" cy="2667000"/>
          </a:xfrm>
        </p:spPr>
        <p:txBody>
          <a:bodyPr anchor="b">
            <a:noAutofit/>
          </a:bodyPr>
          <a:lstStyle>
            <a:lvl1pPr algn="l">
              <a:lnSpc>
                <a:spcPct val="90000"/>
              </a:lnSpc>
              <a:defRPr sz="2701" b="0" baseline="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799118" y="4648200"/>
            <a:ext cx="2686749" cy="1371600"/>
          </a:xfrm>
        </p:spPr>
        <p:txBody>
          <a:bodyPr>
            <a:normAutofit/>
          </a:bodyPr>
          <a:lstStyle>
            <a:lvl1pPr marL="0" indent="0">
              <a:lnSpc>
                <a:spcPct val="90000"/>
              </a:lnSpc>
              <a:spcBef>
                <a:spcPts val="900"/>
              </a:spcBef>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Edit Master text styles</a:t>
            </a:r>
          </a:p>
        </p:txBody>
      </p:sp>
      <p:sp>
        <p:nvSpPr>
          <p:cNvPr id="3" name="Content Placeholder 2"/>
          <p:cNvSpPr>
            <a:spLocks noGrp="1"/>
          </p:cNvSpPr>
          <p:nvPr>
            <p:ph idx="1"/>
          </p:nvPr>
        </p:nvSpPr>
        <p:spPr>
          <a:xfrm>
            <a:off x="3714528" y="685800"/>
            <a:ext cx="4801850" cy="53340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03F41C87-7AD9-4845-A077-840E4A0F3F06}" type="datetimeFigureOut">
              <a:rPr lang="en-US"/>
              <a:t>9/13/2018</a:t>
            </a:fld>
            <a:endParaRPr/>
          </a:p>
        </p:txBody>
      </p:sp>
      <p:sp>
        <p:nvSpPr>
          <p:cNvPr id="7" name="Slide Number Placeholder 6"/>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2544981540"/>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1910" y="1905000"/>
            <a:ext cx="2698158" cy="2667000"/>
          </a:xfrm>
        </p:spPr>
        <p:txBody>
          <a:bodyPr anchor="b">
            <a:normAutofit/>
          </a:bodyPr>
          <a:lstStyle>
            <a:lvl1pPr algn="l">
              <a:lnSpc>
                <a:spcPct val="90000"/>
              </a:lnSpc>
              <a:defRPr sz="2701" b="0" i="0" baseline="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799118" y="4648200"/>
            <a:ext cx="2686749" cy="1371600"/>
          </a:xfrm>
        </p:spPr>
        <p:txBody>
          <a:bodyPr>
            <a:normAutofit/>
          </a:bodyPr>
          <a:lstStyle>
            <a:lvl1pPr marL="0" indent="0">
              <a:lnSpc>
                <a:spcPct val="90000"/>
              </a:lnSpc>
              <a:spcBef>
                <a:spcPts val="900"/>
              </a:spcBef>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714528" y="685800"/>
            <a:ext cx="4801850" cy="5334000"/>
          </a:xfrm>
          <a:solidFill>
            <a:schemeClr val="bg2"/>
          </a:solidFill>
          <a:ln w="76200">
            <a:solidFill>
              <a:schemeClr val="tx1"/>
            </a:solidFill>
            <a:miter lim="800000"/>
          </a:ln>
        </p:spPr>
        <p:txBody>
          <a:bodyPr>
            <a:normAutofit/>
          </a:bodyPr>
          <a:lstStyle>
            <a:lvl1pPr marL="0" indent="0" algn="ctr">
              <a:buNone/>
              <a:defRPr sz="1800"/>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r>
              <a:rPr lang="en-US"/>
              <a:t>Click icon to add picture</a:t>
            </a:r>
            <a:endParaRPr/>
          </a:p>
        </p:txBody>
      </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fld id="{03F41C87-7AD9-4845-A077-840E4A0F3F06}" type="datetimeFigureOut">
              <a:rPr lang="en-US"/>
              <a:pPr/>
              <a:t>9/13/2018</a:t>
            </a:fld>
            <a:endParaRPr/>
          </a:p>
        </p:txBody>
      </p:sp>
      <p:sp>
        <p:nvSpPr>
          <p:cNvPr id="7" name="Slide Number Placeholder 6"/>
          <p:cNvSpPr>
            <a:spLocks noGrp="1"/>
          </p:cNvSpPr>
          <p:nvPr>
            <p:ph type="sldNum" sz="quarter" idx="12"/>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2249172152"/>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2108" y="381000"/>
            <a:ext cx="6859787" cy="13716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42107" y="1904999"/>
            <a:ext cx="6852578" cy="411480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142107" y="6400800"/>
            <a:ext cx="4916180" cy="276228"/>
          </a:xfrm>
          <a:prstGeom prst="rect">
            <a:avLst/>
          </a:prstGeom>
        </p:spPr>
        <p:txBody>
          <a:bodyPr vert="horz" lIns="91440" tIns="45720" rIns="91440" bIns="45720" rtlCol="0" anchor="ctr"/>
          <a:lstStyle>
            <a:lvl1pPr algn="l">
              <a:defRPr sz="825">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6171424" y="6400800"/>
            <a:ext cx="1087325" cy="276228"/>
          </a:xfrm>
          <a:prstGeom prst="rect">
            <a:avLst/>
          </a:prstGeom>
        </p:spPr>
        <p:txBody>
          <a:bodyPr vert="horz" lIns="91440" tIns="45720" rIns="91440" bIns="45720" rtlCol="0" anchor="ctr"/>
          <a:lstStyle>
            <a:lvl1pPr algn="r">
              <a:defRPr sz="825">
                <a:solidFill>
                  <a:schemeClr val="tx1">
                    <a:tint val="75000"/>
                  </a:schemeClr>
                </a:solidFill>
              </a:defRPr>
            </a:lvl1pPr>
          </a:lstStyle>
          <a:p>
            <a:fld id="{03F41C87-7AD9-4845-A077-840E4A0F3F06}" type="datetimeFigureOut">
              <a:rPr lang="en-US" smtClean="0"/>
              <a:pPr/>
              <a:t>9/13/2018</a:t>
            </a:fld>
            <a:endParaRPr lang="en-US"/>
          </a:p>
        </p:txBody>
      </p:sp>
      <p:sp>
        <p:nvSpPr>
          <p:cNvPr id="6" name="Slide Number Placeholder 5"/>
          <p:cNvSpPr>
            <a:spLocks noGrp="1"/>
          </p:cNvSpPr>
          <p:nvPr>
            <p:ph type="sldNum" sz="quarter" idx="4"/>
          </p:nvPr>
        </p:nvSpPr>
        <p:spPr>
          <a:xfrm>
            <a:off x="7373078" y="6400800"/>
            <a:ext cx="628815" cy="276228"/>
          </a:xfrm>
          <a:prstGeom prst="rect">
            <a:avLst/>
          </a:prstGeom>
        </p:spPr>
        <p:txBody>
          <a:bodyPr vert="horz" lIns="91440" tIns="45720" rIns="91440" bIns="45720" rtlCol="0" anchor="ctr"/>
          <a:lstStyle>
            <a:lvl1pPr algn="r">
              <a:defRPr sz="825">
                <a:solidFill>
                  <a:schemeClr val="tx1">
                    <a:tint val="75000"/>
                  </a:schemeClr>
                </a:solidFill>
              </a:defRPr>
            </a:lvl1pPr>
          </a:lstStyle>
          <a:p>
            <a:fld id="{2A013F82-EE5E-44EE-A61D-E31C6657F26F}" type="slidenum">
              <a:rPr lang="en-US" smtClean="0"/>
              <a:pPr/>
              <a:t>‹#›</a:t>
            </a:fld>
            <a:endParaRPr lang="en-US"/>
          </a:p>
        </p:txBody>
      </p:sp>
    </p:spTree>
    <p:extLst>
      <p:ext uri="{BB962C8B-B14F-4D97-AF65-F5344CB8AC3E}">
        <p14:creationId xmlns:p14="http://schemas.microsoft.com/office/powerpoint/2010/main" val="140305999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685983" rtl="0" eaLnBrk="1" latinLnBrk="0" hangingPunct="1">
        <a:lnSpc>
          <a:spcPct val="90000"/>
        </a:lnSpc>
        <a:spcBef>
          <a:spcPct val="0"/>
        </a:spcBef>
        <a:buNone/>
        <a:defRPr sz="2701" kern="1200" spc="75" baseline="0">
          <a:solidFill>
            <a:schemeClr val="tx1"/>
          </a:solidFill>
          <a:latin typeface="+mj-lt"/>
          <a:ea typeface="+mj-ea"/>
          <a:cs typeface="+mj-cs"/>
        </a:defRPr>
      </a:lvl1pPr>
    </p:titleStyle>
    <p:bodyStyle>
      <a:lvl1pPr marL="167923" indent="-167923" algn="l" defTabSz="685983" rtl="0" eaLnBrk="1" latinLnBrk="0" hangingPunct="1">
        <a:lnSpc>
          <a:spcPct val="90000"/>
        </a:lnSpc>
        <a:spcBef>
          <a:spcPts val="1350"/>
        </a:spcBef>
        <a:buClr>
          <a:schemeClr val="accent1"/>
        </a:buClr>
        <a:buSzPct val="100000"/>
        <a:buFont typeface="Arial" pitchFamily="34" charset="0"/>
        <a:buChar char="•"/>
        <a:defRPr sz="1800" kern="1200">
          <a:solidFill>
            <a:schemeClr val="tx1"/>
          </a:solidFill>
          <a:latin typeface="+mn-lt"/>
          <a:ea typeface="+mn-ea"/>
          <a:cs typeface="+mn-cs"/>
        </a:defRPr>
      </a:lvl1pPr>
      <a:lvl2pPr marL="347755" indent="-173878" algn="l" defTabSz="685983" rtl="0" eaLnBrk="1" latinLnBrk="0" hangingPunct="1">
        <a:lnSpc>
          <a:spcPct val="90000"/>
        </a:lnSpc>
        <a:spcBef>
          <a:spcPts val="900"/>
        </a:spcBef>
        <a:buClr>
          <a:schemeClr val="accent1"/>
        </a:buClr>
        <a:buSzPct val="100000"/>
        <a:buFont typeface="Arial" pitchFamily="34" charset="0"/>
        <a:buChar char="•"/>
        <a:defRPr sz="1500" kern="1200">
          <a:solidFill>
            <a:schemeClr val="tx1"/>
          </a:solidFill>
          <a:latin typeface="+mn-lt"/>
          <a:ea typeface="+mn-ea"/>
          <a:cs typeface="+mn-cs"/>
        </a:defRPr>
      </a:lvl2pPr>
      <a:lvl3pPr marL="512105" indent="-164350" algn="l" defTabSz="685983" rtl="0" eaLnBrk="1" latinLnBrk="0" hangingPunct="1">
        <a:lnSpc>
          <a:spcPct val="90000"/>
        </a:lnSpc>
        <a:spcBef>
          <a:spcPts val="450"/>
        </a:spcBef>
        <a:buClr>
          <a:schemeClr val="accent1"/>
        </a:buClr>
        <a:buSzPct val="100000"/>
        <a:buFont typeface="Arial" pitchFamily="34" charset="0"/>
        <a:buChar char="•"/>
        <a:defRPr sz="1350" kern="1200">
          <a:solidFill>
            <a:schemeClr val="tx1"/>
          </a:solidFill>
          <a:latin typeface="+mn-lt"/>
          <a:ea typeface="+mn-ea"/>
          <a:cs typeface="+mn-cs"/>
        </a:defRPr>
      </a:lvl3pPr>
      <a:lvl4pPr marL="643109" indent="-131004" algn="l" defTabSz="685983" rtl="0" eaLnBrk="1" latinLnBrk="0" hangingPunct="1">
        <a:lnSpc>
          <a:spcPct val="90000"/>
        </a:lnSpc>
        <a:spcBef>
          <a:spcPts val="450"/>
        </a:spcBef>
        <a:buClr>
          <a:schemeClr val="accent1"/>
        </a:buClr>
        <a:buSzPct val="100000"/>
        <a:buFont typeface="Arial" pitchFamily="34" charset="0"/>
        <a:buChar char="•"/>
        <a:defRPr sz="1200" kern="1200">
          <a:solidFill>
            <a:schemeClr val="tx1"/>
          </a:solidFill>
          <a:latin typeface="+mn-lt"/>
          <a:ea typeface="+mn-ea"/>
          <a:cs typeface="+mn-cs"/>
        </a:defRPr>
      </a:lvl4pPr>
      <a:lvl5pPr marL="772922" indent="-129813" algn="l" defTabSz="685983" rtl="0" eaLnBrk="1" latinLnBrk="0" hangingPunct="1">
        <a:lnSpc>
          <a:spcPct val="90000"/>
        </a:lnSpc>
        <a:spcBef>
          <a:spcPts val="450"/>
        </a:spcBef>
        <a:buClr>
          <a:schemeClr val="accent1"/>
        </a:buClr>
        <a:buSzPct val="100000"/>
        <a:buFont typeface="Arial" pitchFamily="34" charset="0"/>
        <a:buChar char="•"/>
        <a:defRPr sz="1200" kern="1200">
          <a:solidFill>
            <a:schemeClr val="tx1"/>
          </a:solidFill>
          <a:latin typeface="+mn-lt"/>
          <a:ea typeface="+mn-ea"/>
          <a:cs typeface="+mn-cs"/>
        </a:defRPr>
      </a:lvl5pPr>
      <a:lvl6pPr marL="905497" indent="-130337" algn="l" defTabSz="685983" rtl="0" eaLnBrk="1" latinLnBrk="0" hangingPunct="1">
        <a:spcBef>
          <a:spcPts val="450"/>
        </a:spcBef>
        <a:buClr>
          <a:schemeClr val="accent1"/>
        </a:buClr>
        <a:buFont typeface="Arial" pitchFamily="34" charset="0"/>
        <a:buChar char="•"/>
        <a:defRPr sz="1200" kern="1200">
          <a:solidFill>
            <a:schemeClr val="tx1"/>
          </a:solidFill>
          <a:latin typeface="+mn-lt"/>
          <a:ea typeface="+mn-ea"/>
          <a:cs typeface="+mn-cs"/>
        </a:defRPr>
      </a:lvl6pPr>
      <a:lvl7pPr marL="1035834" indent="-130337" algn="l" defTabSz="685983" rtl="0" eaLnBrk="1" latinLnBrk="0" hangingPunct="1">
        <a:spcBef>
          <a:spcPts val="450"/>
        </a:spcBef>
        <a:buClr>
          <a:schemeClr val="accent1"/>
        </a:buClr>
        <a:buFont typeface="Arial" pitchFamily="34" charset="0"/>
        <a:buChar char="•"/>
        <a:defRPr sz="1200" kern="1200">
          <a:solidFill>
            <a:schemeClr val="tx1"/>
          </a:solidFill>
          <a:latin typeface="+mn-lt"/>
          <a:ea typeface="+mn-ea"/>
          <a:cs typeface="+mn-cs"/>
        </a:defRPr>
      </a:lvl7pPr>
      <a:lvl8pPr marL="1166171" indent="-130337" algn="l" defTabSz="685983" rtl="0" eaLnBrk="1" latinLnBrk="0" hangingPunct="1">
        <a:spcBef>
          <a:spcPts val="450"/>
        </a:spcBef>
        <a:buClr>
          <a:schemeClr val="accent1"/>
        </a:buClr>
        <a:buFont typeface="Arial" pitchFamily="34" charset="0"/>
        <a:buChar char="•"/>
        <a:defRPr sz="1200" kern="1200">
          <a:solidFill>
            <a:schemeClr val="tx1"/>
          </a:solidFill>
          <a:latin typeface="+mn-lt"/>
          <a:ea typeface="+mn-ea"/>
          <a:cs typeface="+mn-cs"/>
        </a:defRPr>
      </a:lvl8pPr>
      <a:lvl9pPr marL="1296508" indent="-130337" algn="l" defTabSz="685983" rtl="0" eaLnBrk="1" latinLnBrk="0" hangingPunct="1">
        <a:spcBef>
          <a:spcPts val="450"/>
        </a:spcBef>
        <a:buClr>
          <a:schemeClr val="accent1"/>
        </a:buClr>
        <a:buFont typeface="Arial" pitchFamily="34" charset="0"/>
        <a:buChar char="•"/>
        <a:defRPr sz="1200" kern="120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4/relationships/chartEx" Target="../charts/chartEx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99118" y="1885548"/>
            <a:ext cx="6173808" cy="2172266"/>
          </a:xfrm>
        </p:spPr>
        <p:txBody>
          <a:bodyPr>
            <a:normAutofit/>
          </a:bodyPr>
          <a:lstStyle/>
          <a:p>
            <a:r>
              <a:rPr lang="en-US" sz="5401" dirty="0">
                <a:latin typeface="Perpetua" panose="02020502060401020303" pitchFamily="18" charset="0"/>
                <a:cs typeface="Kartika" panose="020B0502040204020203" pitchFamily="18" charset="0"/>
              </a:rPr>
              <a:t>NIA 20 Area Inventory</a:t>
            </a:r>
            <a:br>
              <a:rPr lang="en-US" dirty="0"/>
            </a:br>
            <a:endParaRPr lang="en-US" sz="1650" dirty="0">
              <a:latin typeface="Perpetua" panose="02020502060401020303" pitchFamily="18" charset="0"/>
            </a:endParaRPr>
          </a:p>
        </p:txBody>
      </p:sp>
      <p:sp>
        <p:nvSpPr>
          <p:cNvPr id="4" name="Subtitle 3"/>
          <p:cNvSpPr>
            <a:spLocks noGrp="1"/>
          </p:cNvSpPr>
          <p:nvPr>
            <p:ph type="subTitle" idx="1"/>
          </p:nvPr>
        </p:nvSpPr>
        <p:spPr>
          <a:xfrm>
            <a:off x="1313602" y="4457968"/>
            <a:ext cx="6916951" cy="914638"/>
          </a:xfrm>
        </p:spPr>
        <p:txBody>
          <a:bodyPr>
            <a:normAutofit/>
          </a:bodyPr>
          <a:lstStyle/>
          <a:p>
            <a:r>
              <a:rPr lang="it-IT" sz="2000" dirty="0"/>
              <a:t>Presented September 15, 2018</a:t>
            </a:r>
          </a:p>
          <a:p>
            <a:r>
              <a:rPr lang="it-IT" sz="2000" dirty="0"/>
              <a:t>Nia 20 fall assembly</a:t>
            </a:r>
          </a:p>
        </p:txBody>
      </p:sp>
    </p:spTree>
    <p:extLst>
      <p:ext uri="{BB962C8B-B14F-4D97-AF65-F5344CB8AC3E}">
        <p14:creationId xmlns:p14="http://schemas.microsoft.com/office/powerpoint/2010/main" val="280892012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57F6F-3F98-49A7-B40E-DABD8CAC20F9}"/>
              </a:ext>
            </a:extLst>
          </p:cNvPr>
          <p:cNvSpPr>
            <a:spLocks noGrp="1"/>
          </p:cNvSpPr>
          <p:nvPr>
            <p:ph type="title"/>
          </p:nvPr>
        </p:nvSpPr>
        <p:spPr/>
        <p:txBody>
          <a:bodyPr>
            <a:normAutofit/>
          </a:bodyPr>
          <a:lstStyle/>
          <a:p>
            <a:r>
              <a:rPr lang="en-US" sz="1650" b="1" dirty="0"/>
              <a:t>Question 4: Do you feel the Service committee break-out sessions at Assemblies encourages or discourages participation and/or attendance. </a:t>
            </a:r>
            <a:br>
              <a:rPr lang="en-US" dirty="0"/>
            </a:br>
            <a:r>
              <a:rPr lang="en-US" dirty="0"/>
              <a:t>                         120 Total Answers</a:t>
            </a:r>
          </a:p>
        </p:txBody>
      </p:sp>
      <p:graphicFrame>
        <p:nvGraphicFramePr>
          <p:cNvPr id="5" name="Chart 4">
            <a:extLst>
              <a:ext uri="{FF2B5EF4-FFF2-40B4-BE49-F238E27FC236}">
                <a16:creationId xmlns:a16="http://schemas.microsoft.com/office/drawing/2014/main" id="{B4EF5740-97A8-4B5A-B5AB-1176F6BE61D6}"/>
              </a:ext>
            </a:extLst>
          </p:cNvPr>
          <p:cNvGraphicFramePr/>
          <p:nvPr>
            <p:extLst>
              <p:ext uri="{D42A27DB-BD31-4B8C-83A1-F6EECF244321}">
                <p14:modId xmlns:p14="http://schemas.microsoft.com/office/powerpoint/2010/main" val="373871689"/>
              </p:ext>
            </p:extLst>
          </p:nvPr>
        </p:nvGraphicFramePr>
        <p:xfrm>
          <a:off x="1524001" y="2171372"/>
          <a:ext cx="6096000" cy="32896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790974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0E325-A61D-4FD5-A11F-6BBA1115DD42}"/>
              </a:ext>
            </a:extLst>
          </p:cNvPr>
          <p:cNvSpPr>
            <a:spLocks noGrp="1"/>
          </p:cNvSpPr>
          <p:nvPr>
            <p:ph type="title"/>
          </p:nvPr>
        </p:nvSpPr>
        <p:spPr>
          <a:xfrm>
            <a:off x="1142108" y="1142404"/>
            <a:ext cx="6859787" cy="628814"/>
          </a:xfrm>
        </p:spPr>
        <p:txBody>
          <a:bodyPr/>
          <a:lstStyle/>
          <a:p>
            <a:r>
              <a:rPr lang="en-US" dirty="0"/>
              <a:t>Comments on Question 4:</a:t>
            </a:r>
          </a:p>
        </p:txBody>
      </p:sp>
      <p:sp>
        <p:nvSpPr>
          <p:cNvPr id="4" name="TextBox 3">
            <a:extLst>
              <a:ext uri="{FF2B5EF4-FFF2-40B4-BE49-F238E27FC236}">
                <a16:creationId xmlns:a16="http://schemas.microsoft.com/office/drawing/2014/main" id="{9AE9C839-D2C9-46BF-8304-4FCFB3485DC1}"/>
              </a:ext>
            </a:extLst>
          </p:cNvPr>
          <p:cNvSpPr txBox="1"/>
          <p:nvPr/>
        </p:nvSpPr>
        <p:spPr>
          <a:xfrm>
            <a:off x="1370769" y="2457197"/>
            <a:ext cx="6631126" cy="2631490"/>
          </a:xfrm>
          <a:prstGeom prst="rect">
            <a:avLst/>
          </a:prstGeom>
          <a:noFill/>
        </p:spPr>
        <p:txBody>
          <a:bodyPr wrap="square" rtlCol="0">
            <a:spAutoFit/>
          </a:bodyPr>
          <a:lstStyle/>
          <a:p>
            <a:r>
              <a:rPr lang="en-US" sz="1500" dirty="0"/>
              <a:t>Some of the comments were: </a:t>
            </a:r>
          </a:p>
          <a:p>
            <a:r>
              <a:rPr lang="en-US" sz="1500" dirty="0"/>
              <a:t>Somewhat but there is really not much dialogue starts…. Or like the main area of focus to concentrate on my experience…. It was a free for all.</a:t>
            </a:r>
          </a:p>
          <a:p>
            <a:r>
              <a:rPr lang="en-US" sz="1500" dirty="0"/>
              <a:t>They should! This is about break out session chairs being prepared, communicating to the district chairs in advance and having an agenda that generated good discussion. </a:t>
            </a:r>
          </a:p>
          <a:p>
            <a:r>
              <a:rPr lang="en-US" sz="1500" dirty="0"/>
              <a:t>They would if they were better published and their work clearly articulated. We have a great deal of apathy because opportunities are limited and historical knowledge isn’t communicated well. There is also limited understanding of what area does outside of corrections and pre assembly.</a:t>
            </a:r>
          </a:p>
          <a:p>
            <a:r>
              <a:rPr lang="en-US" sz="1500" dirty="0"/>
              <a:t>No, tend to be dominated by the old time wind bags.</a:t>
            </a:r>
          </a:p>
        </p:txBody>
      </p:sp>
    </p:spTree>
    <p:extLst>
      <p:ext uri="{BB962C8B-B14F-4D97-AF65-F5344CB8AC3E}">
        <p14:creationId xmlns:p14="http://schemas.microsoft.com/office/powerpoint/2010/main" val="115078641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01FE19-BCBD-44C8-A288-7523DC8A4191}"/>
              </a:ext>
            </a:extLst>
          </p:cNvPr>
          <p:cNvSpPr>
            <a:spLocks noGrp="1"/>
          </p:cNvSpPr>
          <p:nvPr>
            <p:ph type="title"/>
          </p:nvPr>
        </p:nvSpPr>
        <p:spPr/>
        <p:txBody>
          <a:bodyPr>
            <a:normAutofit/>
          </a:bodyPr>
          <a:lstStyle/>
          <a:p>
            <a:r>
              <a:rPr lang="en-US" b="1" dirty="0"/>
              <a:t>Question 5: What can the area do better to support the district service committees. </a:t>
            </a:r>
            <a:br>
              <a:rPr lang="en-US" dirty="0"/>
            </a:br>
            <a:endParaRPr lang="en-US" dirty="0"/>
          </a:p>
        </p:txBody>
      </p:sp>
      <p:sp>
        <p:nvSpPr>
          <p:cNvPr id="4" name="Content Placeholder 3">
            <a:extLst>
              <a:ext uri="{FF2B5EF4-FFF2-40B4-BE49-F238E27FC236}">
                <a16:creationId xmlns:a16="http://schemas.microsoft.com/office/drawing/2014/main" id="{4ECACD7F-BFB4-475C-BFD4-DD990B966B55}"/>
              </a:ext>
            </a:extLst>
          </p:cNvPr>
          <p:cNvSpPr>
            <a:spLocks noGrp="1"/>
          </p:cNvSpPr>
          <p:nvPr>
            <p:ph idx="1"/>
          </p:nvPr>
        </p:nvSpPr>
        <p:spPr/>
        <p:txBody>
          <a:bodyPr>
            <a:normAutofit fontScale="92500" lnSpcReduction="10000"/>
          </a:bodyPr>
          <a:lstStyle/>
          <a:p>
            <a:r>
              <a:rPr lang="en-US" dirty="0"/>
              <a:t>Due to the open ended nature of the question there was not a lot of yes or no. Approximately 24 said didn’t know or no comment. Approximately 15 answers speak directly to visiting to districts personally. The Area committee chairs shouldn’t expect everyone to come to them. Variations of Area Committee chairs visiting Districts to explain what we do was mentioned many times, along with service workshops by Area Committees.</a:t>
            </a:r>
          </a:p>
          <a:p>
            <a:r>
              <a:rPr lang="en-US" dirty="0"/>
              <a:t>The vast the majority of the answers spoke to communication. Many were "I don't know" "I'm new to service", etc.</a:t>
            </a:r>
          </a:p>
          <a:p>
            <a:r>
              <a:rPr lang="en-US" dirty="0"/>
              <a:t>Some comments were:</a:t>
            </a:r>
          </a:p>
          <a:p>
            <a:r>
              <a:rPr lang="en-US" dirty="0"/>
              <a:t>Nothing. Leave it as they have it. </a:t>
            </a:r>
          </a:p>
          <a:p>
            <a:r>
              <a:rPr lang="en-US" dirty="0"/>
              <a:t>Visit to district meetings to explain support don’t wait for invite.</a:t>
            </a:r>
          </a:p>
          <a:p>
            <a:r>
              <a:rPr lang="en-US" dirty="0"/>
              <a:t>Be more present at District meetings for those who hold Area Chair positions. </a:t>
            </a:r>
          </a:p>
          <a:p>
            <a:endParaRPr lang="en-US" dirty="0"/>
          </a:p>
        </p:txBody>
      </p:sp>
    </p:spTree>
    <p:extLst>
      <p:ext uri="{BB962C8B-B14F-4D97-AF65-F5344CB8AC3E}">
        <p14:creationId xmlns:p14="http://schemas.microsoft.com/office/powerpoint/2010/main" val="943521181"/>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30A552-D1AA-4FFE-A1E4-EA3E50576FA2}"/>
              </a:ext>
            </a:extLst>
          </p:cNvPr>
          <p:cNvSpPr/>
          <p:nvPr/>
        </p:nvSpPr>
        <p:spPr>
          <a:xfrm>
            <a:off x="1370767" y="2061708"/>
            <a:ext cx="5486639" cy="2091406"/>
          </a:xfrm>
          <a:prstGeom prst="rect">
            <a:avLst/>
          </a:prstGeom>
        </p:spPr>
        <p:txBody>
          <a:bodyPr wrap="square">
            <a:spAutoFit/>
          </a:bodyPr>
          <a:lstStyle/>
          <a:p>
            <a:pPr>
              <a:lnSpc>
                <a:spcPct val="107000"/>
              </a:lnSpc>
              <a:spcAft>
                <a:spcPts val="45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Hold more workshops and send service representatives to the groups to explain service positions.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I think the Area does a good job of offering to help District Service Committees.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Regular and consistent outreach by committee chairs, involving them in Area committees…asking for them to be involved.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Try picking up the phone and asking if we need/or want help. </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959137"/>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06ECF-35CD-4A20-B348-F21C4986BA5B}"/>
              </a:ext>
            </a:extLst>
          </p:cNvPr>
          <p:cNvSpPr>
            <a:spLocks noGrp="1"/>
          </p:cNvSpPr>
          <p:nvPr>
            <p:ph type="title"/>
          </p:nvPr>
        </p:nvSpPr>
        <p:spPr/>
        <p:txBody>
          <a:bodyPr>
            <a:normAutofit/>
          </a:bodyPr>
          <a:lstStyle/>
          <a:p>
            <a:r>
              <a:rPr lang="en-US" sz="2101" b="1" dirty="0"/>
              <a:t>Question 6: If you attended Area Assemblies in the past and are no longer, would you please share why?</a:t>
            </a:r>
            <a:br>
              <a:rPr lang="en-US" sz="2101" dirty="0"/>
            </a:br>
            <a:endParaRPr lang="en-US" sz="2101" dirty="0"/>
          </a:p>
        </p:txBody>
      </p:sp>
      <p:sp>
        <p:nvSpPr>
          <p:cNvPr id="3" name="TextBox 2">
            <a:extLst>
              <a:ext uri="{FF2B5EF4-FFF2-40B4-BE49-F238E27FC236}">
                <a16:creationId xmlns:a16="http://schemas.microsoft.com/office/drawing/2014/main" id="{B7136455-89BD-4824-A34B-75D70CE7D733}"/>
              </a:ext>
            </a:extLst>
          </p:cNvPr>
          <p:cNvSpPr txBox="1"/>
          <p:nvPr/>
        </p:nvSpPr>
        <p:spPr>
          <a:xfrm>
            <a:off x="1370767" y="3086011"/>
            <a:ext cx="6859786" cy="2793072"/>
          </a:xfrm>
          <a:prstGeom prst="rect">
            <a:avLst/>
          </a:prstGeom>
          <a:noFill/>
        </p:spPr>
        <p:txBody>
          <a:bodyPr wrap="square" rtlCol="0">
            <a:spAutoFit/>
          </a:bodyPr>
          <a:lstStyle/>
          <a:p>
            <a:r>
              <a:rPr lang="en-US" sz="1350" dirty="0"/>
              <a:t>N/A was the most frequent answer with 14.  Other commitments was second with 7, while new to the area was third with 6.  Relapse, No interest, Family, Currently Attending, Long drive, Lack of Organization, and home group needs service all had one response each. Approximately 8 spoke directly to location. </a:t>
            </a:r>
          </a:p>
          <a:p>
            <a:r>
              <a:rPr lang="en-US" sz="1350" dirty="0"/>
              <a:t>Some comments: </a:t>
            </a:r>
          </a:p>
          <a:p>
            <a:r>
              <a:rPr lang="en-US" sz="1350" dirty="0"/>
              <a:t>Same place all the time-long drive for many. Go back to rotating locations. </a:t>
            </a:r>
          </a:p>
          <a:p>
            <a:r>
              <a:rPr lang="en-US" sz="1350" dirty="0"/>
              <a:t>I attend assemblies. People feel take is too much back and forth </a:t>
            </a:r>
            <a:r>
              <a:rPr lang="en-US" sz="1350" dirty="0" err="1"/>
              <a:t>minutae</a:t>
            </a:r>
            <a:r>
              <a:rPr lang="en-US" sz="1350" dirty="0"/>
              <a:t> in the motions, changing words, endless, people going to the microphone to keep making the same point. </a:t>
            </a:r>
          </a:p>
          <a:p>
            <a:r>
              <a:rPr lang="en-US" sz="1350" dirty="0"/>
              <a:t>LOCATION</a:t>
            </a:r>
          </a:p>
          <a:p>
            <a:r>
              <a:rPr lang="en-US" sz="1350" dirty="0"/>
              <a:t>Yes, scheduling it’s all day.</a:t>
            </a:r>
          </a:p>
          <a:p>
            <a:r>
              <a:rPr lang="en-US" sz="1350" dirty="0"/>
              <a:t>Too many long winded ego trippers at the microphone led by the endless parade of past delegates. The AA service Manual does not give past delegates the ability to VOTE. Why does NIA?</a:t>
            </a:r>
          </a:p>
        </p:txBody>
      </p:sp>
    </p:spTree>
    <p:extLst>
      <p:ext uri="{BB962C8B-B14F-4D97-AF65-F5344CB8AC3E}">
        <p14:creationId xmlns:p14="http://schemas.microsoft.com/office/powerpoint/2010/main" val="1207495974"/>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47FADC-9AB7-440C-AE73-905F83550AFF}"/>
              </a:ext>
            </a:extLst>
          </p:cNvPr>
          <p:cNvSpPr>
            <a:spLocks noGrp="1"/>
          </p:cNvSpPr>
          <p:nvPr>
            <p:ph type="title"/>
          </p:nvPr>
        </p:nvSpPr>
        <p:spPr/>
        <p:txBody>
          <a:bodyPr>
            <a:normAutofit/>
          </a:bodyPr>
          <a:lstStyle/>
          <a:p>
            <a:r>
              <a:rPr lang="en-US" sz="2326" b="1" dirty="0"/>
              <a:t>Question #7: Does your group understand how the Area agenda is developed? 117 Total Answers</a:t>
            </a:r>
            <a:br>
              <a:rPr lang="en-US" dirty="0"/>
            </a:br>
            <a:endParaRPr lang="en-US" dirty="0"/>
          </a:p>
        </p:txBody>
      </p:sp>
      <p:graphicFrame>
        <p:nvGraphicFramePr>
          <p:cNvPr id="7" name="Content Placeholder 6">
            <a:extLst>
              <a:ext uri="{FF2B5EF4-FFF2-40B4-BE49-F238E27FC236}">
                <a16:creationId xmlns:a16="http://schemas.microsoft.com/office/drawing/2014/main" id="{8DD22B1D-F853-491B-AA71-E501283F1C18}"/>
              </a:ext>
            </a:extLst>
          </p:cNvPr>
          <p:cNvGraphicFramePr>
            <a:graphicFrameLocks noGrp="1"/>
          </p:cNvGraphicFramePr>
          <p:nvPr>
            <p:ph idx="1"/>
            <p:extLst>
              <p:ext uri="{D42A27DB-BD31-4B8C-83A1-F6EECF244321}">
                <p14:modId xmlns:p14="http://schemas.microsoft.com/office/powerpoint/2010/main" val="3897433907"/>
              </p:ext>
            </p:extLst>
          </p:nvPr>
        </p:nvGraphicFramePr>
        <p:xfrm>
          <a:off x="227469" y="1676400"/>
          <a:ext cx="8117414"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4132319"/>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F35E85-662E-4F57-8D5D-E1D75D4F4613}"/>
              </a:ext>
            </a:extLst>
          </p:cNvPr>
          <p:cNvSpPr/>
          <p:nvPr/>
        </p:nvSpPr>
        <p:spPr>
          <a:xfrm>
            <a:off x="2425179" y="2743200"/>
            <a:ext cx="4570809" cy="2902654"/>
          </a:xfrm>
          <a:prstGeom prst="rect">
            <a:avLst/>
          </a:prstGeom>
        </p:spPr>
        <p:txBody>
          <a:bodyPr>
            <a:spAutoFit/>
          </a:bodyPr>
          <a:lstStyle/>
          <a:p>
            <a:pPr>
              <a:lnSpc>
                <a:spcPct val="107000"/>
              </a:lnSpc>
              <a:spcAft>
                <a:spcPts val="450"/>
              </a:spcAft>
            </a:pPr>
            <a:r>
              <a:rPr lang="en-US" sz="2000" dirty="0">
                <a:latin typeface="Arial" panose="020B0604020202020204" pitchFamily="34" charset="0"/>
                <a:ea typeface="Times New Roman" panose="02020603050405020304" pitchFamily="18" charset="0"/>
                <a:cs typeface="Times New Roman" panose="02020603050405020304" pitchFamily="18" charset="0"/>
              </a:rPr>
              <a:t>I understand but do not participate, beyond attending monthly district meetings.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Times New Roman" panose="02020603050405020304" pitchFamily="18" charset="0"/>
                <a:cs typeface="Times New Roman" panose="02020603050405020304" pitchFamily="18" charset="0"/>
              </a:rPr>
              <a:t>Probably not, due to lack of interest.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Times New Roman" panose="02020603050405020304" pitchFamily="18" charset="0"/>
                <a:cs typeface="Times New Roman" panose="02020603050405020304" pitchFamily="18" charset="0"/>
              </a:rPr>
              <a:t>Yes, I do but most members get bored with the business part of AA and don’t care to hear about it.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Times New Roman" panose="02020603050405020304" pitchFamily="18" charset="0"/>
                <a:cs typeface="Times New Roman" panose="02020603050405020304" pitchFamily="18" charset="0"/>
              </a:rPr>
              <a:t>Some do, others aren’t interested.  </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6A7E02F-9387-4BC4-A16C-DAD04839463F}"/>
              </a:ext>
            </a:extLst>
          </p:cNvPr>
          <p:cNvSpPr txBox="1"/>
          <p:nvPr/>
        </p:nvSpPr>
        <p:spPr>
          <a:xfrm>
            <a:off x="2286596" y="1771218"/>
            <a:ext cx="2423988" cy="400110"/>
          </a:xfrm>
          <a:prstGeom prst="rect">
            <a:avLst/>
          </a:prstGeom>
          <a:noFill/>
        </p:spPr>
        <p:txBody>
          <a:bodyPr wrap="square" rtlCol="0">
            <a:spAutoFit/>
          </a:bodyPr>
          <a:lstStyle/>
          <a:p>
            <a:r>
              <a:rPr lang="en-US" sz="2000" dirty="0"/>
              <a:t>Comments: </a:t>
            </a:r>
          </a:p>
        </p:txBody>
      </p:sp>
    </p:spTree>
    <p:extLst>
      <p:ext uri="{BB962C8B-B14F-4D97-AF65-F5344CB8AC3E}">
        <p14:creationId xmlns:p14="http://schemas.microsoft.com/office/powerpoint/2010/main" val="24014499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0123AB-A1F2-4B61-B6FB-A5BF751C75F0}"/>
              </a:ext>
            </a:extLst>
          </p:cNvPr>
          <p:cNvSpPr>
            <a:spLocks noGrp="1"/>
          </p:cNvSpPr>
          <p:nvPr>
            <p:ph type="title"/>
          </p:nvPr>
        </p:nvSpPr>
        <p:spPr>
          <a:xfrm>
            <a:off x="1256437" y="1313899"/>
            <a:ext cx="6859787" cy="1028968"/>
          </a:xfrm>
        </p:spPr>
        <p:txBody>
          <a:bodyPr>
            <a:noAutofit/>
          </a:bodyPr>
          <a:lstStyle/>
          <a:p>
            <a:r>
              <a:rPr lang="en-US" sz="1800" b="1" dirty="0"/>
              <a:t>Question #8: Does your group understand their role at Area 20? If not why?</a:t>
            </a:r>
            <a:br>
              <a:rPr lang="en-US" sz="1800" dirty="0"/>
            </a:br>
            <a:r>
              <a:rPr lang="en-US" sz="1800" dirty="0"/>
              <a:t>119 total answers</a:t>
            </a:r>
            <a:br>
              <a:rPr lang="en-US" sz="1800" dirty="0"/>
            </a:br>
            <a:endParaRPr lang="en-US" sz="1800" dirty="0"/>
          </a:p>
        </p:txBody>
      </p:sp>
      <p:graphicFrame>
        <p:nvGraphicFramePr>
          <p:cNvPr id="7" name="Chart 6">
            <a:extLst>
              <a:ext uri="{FF2B5EF4-FFF2-40B4-BE49-F238E27FC236}">
                <a16:creationId xmlns:a16="http://schemas.microsoft.com/office/drawing/2014/main" id="{ADD1AA78-CE55-4814-8BBA-C898BD609ECB}"/>
              </a:ext>
            </a:extLst>
          </p:cNvPr>
          <p:cNvGraphicFramePr/>
          <p:nvPr>
            <p:extLst>
              <p:ext uri="{D42A27DB-BD31-4B8C-83A1-F6EECF244321}">
                <p14:modId xmlns:p14="http://schemas.microsoft.com/office/powerpoint/2010/main" val="3376240336"/>
              </p:ext>
            </p:extLst>
          </p:nvPr>
        </p:nvGraphicFramePr>
        <p:xfrm>
          <a:off x="914400" y="2114207"/>
          <a:ext cx="7467600" cy="44389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297872"/>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3D7A6F9-9B72-443A-B343-56713E696BA7}"/>
              </a:ext>
            </a:extLst>
          </p:cNvPr>
          <p:cNvSpPr/>
          <p:nvPr/>
        </p:nvSpPr>
        <p:spPr>
          <a:xfrm>
            <a:off x="2286596" y="1930604"/>
            <a:ext cx="4570809" cy="4565352"/>
          </a:xfrm>
          <a:prstGeom prst="rect">
            <a:avLst/>
          </a:prstGeom>
        </p:spPr>
        <p:txBody>
          <a:bodyPr>
            <a:spAutoFit/>
          </a:bodyPr>
          <a:lstStyle/>
          <a:p>
            <a:pPr>
              <a:lnSpc>
                <a:spcPct val="107000"/>
              </a:lnSpc>
              <a:spcAft>
                <a:spcPts val="450"/>
              </a:spcAft>
            </a:pPr>
            <a:r>
              <a:rPr lang="en-US" sz="2000" dirty="0">
                <a:latin typeface="Arial" panose="020B0604020202020204" pitchFamily="34" charset="0"/>
                <a:ea typeface="Times New Roman" panose="02020603050405020304" pitchFamily="18" charset="0"/>
                <a:cs typeface="Times New Roman" panose="02020603050405020304" pitchFamily="18" charset="0"/>
              </a:rPr>
              <a:t>Some comments were: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Times New Roman" panose="02020603050405020304" pitchFamily="18" charset="0"/>
                <a:cs typeface="Times New Roman" panose="02020603050405020304" pitchFamily="18" charset="0"/>
              </a:rPr>
              <a:t>Yes, if they actually attend monthly District meetings as well as Area Assemblies. The quality of their understanding of Area business is directly correlated to their participation in meetings and assemblies.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Times New Roman" panose="02020603050405020304" pitchFamily="18" charset="0"/>
                <a:cs typeface="Times New Roman" panose="02020603050405020304" pitchFamily="18" charset="0"/>
              </a:rPr>
              <a:t>I am not sure, but when I was a GSR I did not.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Times New Roman" panose="02020603050405020304" pitchFamily="18" charset="0"/>
                <a:cs typeface="Times New Roman" panose="02020603050405020304" pitchFamily="18" charset="0"/>
              </a:rPr>
              <a:t>We do not have a  GSR now.</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Arial" panose="020B0604020202020204" pitchFamily="34" charset="0"/>
                <a:ea typeface="Times New Roman" panose="02020603050405020304" pitchFamily="18" charset="0"/>
              </a:rPr>
              <a:t>I know I am supposed to do more, but HATE the political aspect of any large organization</a:t>
            </a:r>
            <a:endParaRPr lang="en-US" sz="2000" dirty="0"/>
          </a:p>
        </p:txBody>
      </p:sp>
    </p:spTree>
    <p:extLst>
      <p:ext uri="{BB962C8B-B14F-4D97-AF65-F5344CB8AC3E}">
        <p14:creationId xmlns:p14="http://schemas.microsoft.com/office/powerpoint/2010/main" val="317896462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960523-9992-44E9-93EC-07D25290D77A}"/>
              </a:ext>
            </a:extLst>
          </p:cNvPr>
          <p:cNvSpPr>
            <a:spLocks noGrp="1"/>
          </p:cNvSpPr>
          <p:nvPr>
            <p:ph type="title"/>
          </p:nvPr>
        </p:nvSpPr>
        <p:spPr/>
        <p:txBody>
          <a:bodyPr>
            <a:noAutofit/>
          </a:bodyPr>
          <a:lstStyle/>
          <a:p>
            <a:r>
              <a:rPr lang="en-US" sz="1800" b="1" dirty="0"/>
              <a:t>Question 9: Do you feel GSRs are included in Area business, if not, why? </a:t>
            </a:r>
            <a:br>
              <a:rPr lang="en-US" sz="1800" dirty="0"/>
            </a:br>
            <a:r>
              <a:rPr lang="en-US" sz="1800"/>
              <a:t>113 </a:t>
            </a:r>
            <a:r>
              <a:rPr lang="en-US" sz="1800" dirty="0"/>
              <a:t>Total answers</a:t>
            </a:r>
            <a:br>
              <a:rPr lang="en-US" sz="1800" dirty="0"/>
            </a:br>
            <a:endParaRPr lang="en-US" sz="1800" dirty="0"/>
          </a:p>
        </p:txBody>
      </p:sp>
      <p:graphicFrame>
        <p:nvGraphicFramePr>
          <p:cNvPr id="7" name="Content Placeholder 6">
            <a:extLst>
              <a:ext uri="{FF2B5EF4-FFF2-40B4-BE49-F238E27FC236}">
                <a16:creationId xmlns:a16="http://schemas.microsoft.com/office/drawing/2014/main" id="{1FAEB041-5829-4FBE-93CB-42562B4AEDA0}"/>
              </a:ext>
            </a:extLst>
          </p:cNvPr>
          <p:cNvGraphicFramePr>
            <a:graphicFrameLocks noGrp="1"/>
          </p:cNvGraphicFramePr>
          <p:nvPr>
            <p:ph idx="1"/>
            <p:extLst>
              <p:ext uri="{D42A27DB-BD31-4B8C-83A1-F6EECF244321}">
                <p14:modId xmlns:p14="http://schemas.microsoft.com/office/powerpoint/2010/main" val="2990507338"/>
              </p:ext>
            </p:extLst>
          </p:nvPr>
        </p:nvGraphicFramePr>
        <p:xfrm>
          <a:off x="457200" y="2171372"/>
          <a:ext cx="8229600" cy="43056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510273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42261" y="1142405"/>
            <a:ext cx="6859787" cy="1143297"/>
          </a:xfrm>
        </p:spPr>
        <p:txBody>
          <a:bodyPr>
            <a:normAutofit/>
          </a:bodyPr>
          <a:lstStyle/>
          <a:p>
            <a:r>
              <a:rPr lang="en-US" sz="1500" dirty="0"/>
              <a:t>Thanks to our Committee members, Rich H, Chair, Dawn B, Alternate Chair, Heather S, Secretary, Erik L, Phil C, Phil M, Jeff L, Bonnie P, Kelly B, Matt J. Most especially the AA Members of Northern Illinois for taking the time to participate.</a:t>
            </a:r>
          </a:p>
        </p:txBody>
      </p:sp>
      <p:sp>
        <p:nvSpPr>
          <p:cNvPr id="14" name="Content Placeholder 13"/>
          <p:cNvSpPr>
            <a:spLocks noGrp="1"/>
          </p:cNvSpPr>
          <p:nvPr>
            <p:ph idx="1"/>
          </p:nvPr>
        </p:nvSpPr>
        <p:spPr>
          <a:xfrm>
            <a:off x="999195" y="2438400"/>
            <a:ext cx="7945918" cy="3962698"/>
          </a:xfrm>
        </p:spPr>
        <p:txBody>
          <a:bodyPr>
            <a:normAutofit/>
          </a:bodyPr>
          <a:lstStyle/>
          <a:p>
            <a:r>
              <a:rPr lang="en-US" dirty="0"/>
              <a:t>The committee was formed May 13th of 2017</a:t>
            </a:r>
          </a:p>
          <a:p>
            <a:r>
              <a:rPr lang="en-US" dirty="0"/>
              <a:t>We met for  the 6 months to craft and produce the inventory</a:t>
            </a:r>
          </a:p>
          <a:p>
            <a:r>
              <a:rPr lang="en-US" dirty="0"/>
              <a:t>These are the results of the inventory that NIA members submitted</a:t>
            </a:r>
          </a:p>
          <a:p>
            <a:r>
              <a:rPr lang="en-US" dirty="0"/>
              <a:t>Questions 20 and 27 will NOT have all answers on here, however, they are available online. </a:t>
            </a:r>
          </a:p>
          <a:p>
            <a:r>
              <a:rPr lang="en-US" dirty="0"/>
              <a:t>There is a Summary available as a handout today. The webmaster will also have the power point, </a:t>
            </a:r>
            <a:r>
              <a:rPr lang="en-US"/>
              <a:t>the summary </a:t>
            </a:r>
            <a:r>
              <a:rPr lang="en-US" dirty="0"/>
              <a:t>version and the FULL version available online for all members.</a:t>
            </a:r>
          </a:p>
        </p:txBody>
      </p:sp>
    </p:spTree>
    <p:extLst>
      <p:ext uri="{BB962C8B-B14F-4D97-AF65-F5344CB8AC3E}">
        <p14:creationId xmlns:p14="http://schemas.microsoft.com/office/powerpoint/2010/main" val="2139132589"/>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E336D0FD-96DE-4309-A74B-422A3117B983}"/>
              </a:ext>
            </a:extLst>
          </p:cNvPr>
          <p:cNvSpPr/>
          <p:nvPr/>
        </p:nvSpPr>
        <p:spPr>
          <a:xfrm>
            <a:off x="2286596" y="1139244"/>
            <a:ext cx="4570809" cy="5661999"/>
          </a:xfrm>
          <a:prstGeom prst="rect">
            <a:avLst/>
          </a:prstGeom>
        </p:spPr>
        <p:txBody>
          <a:bodyPr>
            <a:spAutoFit/>
          </a:bodyPr>
          <a:lstStyle/>
          <a:p>
            <a:pPr>
              <a:lnSpc>
                <a:spcPct val="107000"/>
              </a:lnSpc>
              <a:spcAft>
                <a:spcPts val="45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Some of the comments: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We bring our group conscience to the Area. But I don’t recall an Area representative ever introducing themselves at our group meeting.</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Yes, but I don't have time.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Yes, if they show up.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Yes, but the DCM should be carrying the Area business info to the GSRs for Assembly.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No, not interested.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No, intimidated by people with longer service.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No, GSRs are put on the back burner due to Area business.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No, GSRs could really use a service mentor to understand things.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3 times the participation of past Delegates was brought up as a deterrent to participation. The theme of those answers was that GSRs express their opinions, but then a Past Delegate will get up and invalidate that.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2778280"/>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D8E9-2EA5-45C6-913C-22EDBBEB5FF5}"/>
              </a:ext>
            </a:extLst>
          </p:cNvPr>
          <p:cNvSpPr>
            <a:spLocks noGrp="1"/>
          </p:cNvSpPr>
          <p:nvPr>
            <p:ph type="title"/>
          </p:nvPr>
        </p:nvSpPr>
        <p:spPr/>
        <p:txBody>
          <a:bodyPr>
            <a:normAutofit fontScale="90000"/>
          </a:bodyPr>
          <a:lstStyle/>
          <a:p>
            <a:br>
              <a:rPr lang="en-US" dirty="0"/>
            </a:br>
            <a:br>
              <a:rPr lang="en-US" dirty="0"/>
            </a:br>
            <a:br>
              <a:rPr lang="en-US" dirty="0"/>
            </a:br>
            <a:r>
              <a:rPr lang="en-US" dirty="0"/>
              <a:t>Question 10:  Is your Group represented at District, Area Assembly, Pre-General Service Conference Workshop?</a:t>
            </a:r>
            <a:br>
              <a:rPr lang="en-US" dirty="0"/>
            </a:br>
            <a:r>
              <a:rPr lang="en-US" dirty="0"/>
              <a:t>116 total participated</a:t>
            </a:r>
          </a:p>
        </p:txBody>
      </p:sp>
      <p:graphicFrame>
        <p:nvGraphicFramePr>
          <p:cNvPr id="23" name="Content Placeholder 22">
            <a:extLst>
              <a:ext uri="{FF2B5EF4-FFF2-40B4-BE49-F238E27FC236}">
                <a16:creationId xmlns:a16="http://schemas.microsoft.com/office/drawing/2014/main" id="{03F875EE-5A0D-4541-82AC-B364C38E5787}"/>
              </a:ext>
            </a:extLst>
          </p:cNvPr>
          <p:cNvGraphicFramePr>
            <a:graphicFrameLocks noGrp="1"/>
          </p:cNvGraphicFramePr>
          <p:nvPr>
            <p:ph idx="1"/>
            <p:extLst>
              <p:ext uri="{D42A27DB-BD31-4B8C-83A1-F6EECF244321}">
                <p14:modId xmlns:p14="http://schemas.microsoft.com/office/powerpoint/2010/main" val="264531981"/>
              </p:ext>
            </p:extLst>
          </p:nvPr>
        </p:nvGraphicFramePr>
        <p:xfrm>
          <a:off x="1142108" y="2285702"/>
          <a:ext cx="7468492" cy="40388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1527476"/>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A351E-2482-406D-89FA-5C6136BD00F0}"/>
              </a:ext>
            </a:extLst>
          </p:cNvPr>
          <p:cNvSpPr>
            <a:spLocks noGrp="1"/>
          </p:cNvSpPr>
          <p:nvPr>
            <p:ph type="title"/>
          </p:nvPr>
        </p:nvSpPr>
        <p:spPr/>
        <p:txBody>
          <a:bodyPr>
            <a:normAutofit/>
          </a:bodyPr>
          <a:lstStyle/>
          <a:p>
            <a:r>
              <a:rPr lang="en-US" sz="1650" b="1" dirty="0"/>
              <a:t>Question 11: Do you know who your Area and District trusted servants are?</a:t>
            </a:r>
            <a:br>
              <a:rPr lang="en-US" sz="1650" dirty="0"/>
            </a:br>
            <a:r>
              <a:rPr lang="en-US" sz="1650" dirty="0"/>
              <a:t>125 total answers</a:t>
            </a:r>
            <a:br>
              <a:rPr lang="en-US" dirty="0"/>
            </a:br>
            <a:endParaRPr lang="en-US" dirty="0"/>
          </a:p>
        </p:txBody>
      </p:sp>
      <p:graphicFrame>
        <p:nvGraphicFramePr>
          <p:cNvPr id="10" name="Content Placeholder 9">
            <a:extLst>
              <a:ext uri="{FF2B5EF4-FFF2-40B4-BE49-F238E27FC236}">
                <a16:creationId xmlns:a16="http://schemas.microsoft.com/office/drawing/2014/main" id="{5AD9F971-F781-47A5-90F7-362693BCAA4C}"/>
              </a:ext>
            </a:extLst>
          </p:cNvPr>
          <p:cNvGraphicFramePr>
            <a:graphicFrameLocks noGrp="1"/>
          </p:cNvGraphicFramePr>
          <p:nvPr>
            <p:ph idx="1"/>
            <p:extLst>
              <p:ext uri="{D42A27DB-BD31-4B8C-83A1-F6EECF244321}">
                <p14:modId xmlns:p14="http://schemas.microsoft.com/office/powerpoint/2010/main" val="2539276150"/>
              </p:ext>
            </p:extLst>
          </p:nvPr>
        </p:nvGraphicFramePr>
        <p:xfrm>
          <a:off x="1142108" y="1600200"/>
          <a:ext cx="6852641"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66916"/>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0DE334-1477-4C1A-9C79-DE35DA7DA2EF}"/>
              </a:ext>
            </a:extLst>
          </p:cNvPr>
          <p:cNvSpPr/>
          <p:nvPr/>
        </p:nvSpPr>
        <p:spPr>
          <a:xfrm>
            <a:off x="2286596" y="2978760"/>
            <a:ext cx="4570809" cy="2309094"/>
          </a:xfrm>
          <a:prstGeom prst="rect">
            <a:avLst/>
          </a:prstGeom>
        </p:spPr>
        <p:txBody>
          <a:bodyPr>
            <a:spAutoFit/>
          </a:bodyPr>
          <a:lstStyle/>
          <a:p>
            <a:r>
              <a:rPr lang="en-US" sz="2401" dirty="0"/>
              <a:t>Some comments: </a:t>
            </a:r>
          </a:p>
          <a:p>
            <a:r>
              <a:rPr lang="en-US" sz="2401" dirty="0"/>
              <a:t>Most in the Group do not know and don’t really care. </a:t>
            </a:r>
          </a:p>
          <a:p>
            <a:r>
              <a:rPr lang="en-US" sz="2401" dirty="0"/>
              <a:t>District yes, Area no</a:t>
            </a:r>
          </a:p>
          <a:p>
            <a:r>
              <a:rPr lang="en-US" sz="2401" dirty="0"/>
              <a:t>Yes &amp; no. If need to get that info I know where to get it online</a:t>
            </a:r>
          </a:p>
        </p:txBody>
      </p:sp>
    </p:spTree>
    <p:extLst>
      <p:ext uri="{BB962C8B-B14F-4D97-AF65-F5344CB8AC3E}">
        <p14:creationId xmlns:p14="http://schemas.microsoft.com/office/powerpoint/2010/main" val="784830824"/>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FAA89-3230-4945-AD32-6C8AB4CED782}"/>
              </a:ext>
            </a:extLst>
          </p:cNvPr>
          <p:cNvSpPr>
            <a:spLocks noGrp="1"/>
          </p:cNvSpPr>
          <p:nvPr>
            <p:ph type="title"/>
          </p:nvPr>
        </p:nvSpPr>
        <p:spPr/>
        <p:txBody>
          <a:bodyPr>
            <a:normAutofit/>
          </a:bodyPr>
          <a:lstStyle/>
          <a:p>
            <a:br>
              <a:rPr lang="en-US" sz="900" b="1" dirty="0"/>
            </a:br>
            <a:br>
              <a:rPr lang="en-US" sz="900" b="1" dirty="0"/>
            </a:br>
            <a:r>
              <a:rPr lang="en-US" sz="1800" b="1" dirty="0"/>
              <a:t>Question 12: Does your group understand the issues that the Area and Districts address? </a:t>
            </a:r>
            <a:br>
              <a:rPr lang="en-US" sz="1800" dirty="0"/>
            </a:br>
            <a:r>
              <a:rPr lang="en-US" sz="1800" dirty="0"/>
              <a:t>121 total answers (3 were noncommittal)</a:t>
            </a:r>
          </a:p>
        </p:txBody>
      </p:sp>
      <mc:AlternateContent xmlns:mc="http://schemas.openxmlformats.org/markup-compatibility/2006" xmlns:cx2="http://schemas.microsoft.com/office/drawing/2015/10/21/chartex">
        <mc:Choice Requires="cx2">
          <p:graphicFrame>
            <p:nvGraphicFramePr>
              <p:cNvPr id="6" name="Content Placeholder 5">
                <a:extLst>
                  <a:ext uri="{FF2B5EF4-FFF2-40B4-BE49-F238E27FC236}">
                    <a16:creationId xmlns:a16="http://schemas.microsoft.com/office/drawing/2014/main" id="{322EA33B-C443-40D8-8E58-D3BD11558D8E}"/>
                  </a:ext>
                </a:extLst>
              </p:cNvPr>
              <p:cNvGraphicFramePr>
                <a:graphicFrameLocks noGrp="1"/>
              </p:cNvGraphicFramePr>
              <p:nvPr>
                <p:ph idx="1"/>
                <p:extLst>
                  <p:ext uri="{D42A27DB-BD31-4B8C-83A1-F6EECF244321}">
                    <p14:modId xmlns:p14="http://schemas.microsoft.com/office/powerpoint/2010/main" val="1052707791"/>
                  </p:ext>
                </p:extLst>
              </p:nvPr>
            </p:nvGraphicFramePr>
            <p:xfrm>
              <a:off x="1142108" y="2285702"/>
              <a:ext cx="6852641" cy="3429893"/>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6" name="Content Placeholder 5">
                <a:extLst>
                  <a:ext uri="{FF2B5EF4-FFF2-40B4-BE49-F238E27FC236}">
                    <a16:creationId xmlns:a16="http://schemas.microsoft.com/office/drawing/2014/main" id="{322EA33B-C443-40D8-8E58-D3BD11558D8E}"/>
                  </a:ext>
                </a:extLst>
              </p:cNvPr>
              <p:cNvPicPr>
                <a:picLocks noGrp="1" noRot="1" noChangeAspect="1" noMove="1" noResize="1" noEditPoints="1" noAdjustHandles="1" noChangeArrowheads="1" noChangeShapeType="1"/>
              </p:cNvPicPr>
              <p:nvPr/>
            </p:nvPicPr>
            <p:blipFill>
              <a:blip r:embed="rId3"/>
              <a:stretch>
                <a:fillRect/>
              </a:stretch>
            </p:blipFill>
            <p:spPr>
              <a:xfrm>
                <a:off x="1142108" y="2285702"/>
                <a:ext cx="6852641" cy="3429893"/>
              </a:xfrm>
              <a:prstGeom prst="rect">
                <a:avLst/>
              </a:prstGeom>
            </p:spPr>
          </p:pic>
        </mc:Fallback>
      </mc:AlternateContent>
    </p:spTree>
    <p:extLst>
      <p:ext uri="{BB962C8B-B14F-4D97-AF65-F5344CB8AC3E}">
        <p14:creationId xmlns:p14="http://schemas.microsoft.com/office/powerpoint/2010/main" val="337198874"/>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DA485A-00DA-4BA6-A9EB-BF5C34D6FE46}"/>
              </a:ext>
            </a:extLst>
          </p:cNvPr>
          <p:cNvSpPr/>
          <p:nvPr/>
        </p:nvSpPr>
        <p:spPr>
          <a:xfrm>
            <a:off x="2571229" y="2342867"/>
            <a:ext cx="4570809" cy="2994602"/>
          </a:xfrm>
          <a:prstGeom prst="rect">
            <a:avLst/>
          </a:prstGeom>
        </p:spPr>
        <p:txBody>
          <a:bodyPr>
            <a:spAutoFit/>
          </a:bodyPr>
          <a:lstStyle/>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Some comments: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No. My group is not interested in the business aspect of AA.</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I think they do but it is not necessarily important to them.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Probably not, due to lack of interest.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Yes, they do. Some GSRs fully understand and appreciate their role. Others are less enthusiastic or committed</a:t>
            </a:r>
            <a:r>
              <a:rPr lang="en-US" sz="1350" dirty="0">
                <a:latin typeface="Arial" panose="020B0604020202020204" pitchFamily="34" charset="0"/>
                <a:ea typeface="Calibri" panose="020F0502020204030204" pitchFamily="34" charset="0"/>
                <a:cs typeface="Times New Roman" panose="02020603050405020304" pitchFamily="18" charset="0"/>
              </a:rPr>
              <a:t>.</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2727862"/>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04BF4-B373-4071-866D-DCD648F0DC3C}"/>
              </a:ext>
            </a:extLst>
          </p:cNvPr>
          <p:cNvSpPr>
            <a:spLocks noGrp="1"/>
          </p:cNvSpPr>
          <p:nvPr>
            <p:ph type="title"/>
          </p:nvPr>
        </p:nvSpPr>
        <p:spPr/>
        <p:txBody>
          <a:bodyPr>
            <a:normAutofit/>
          </a:bodyPr>
          <a:lstStyle/>
          <a:p>
            <a:r>
              <a:rPr lang="en-US" sz="1500" b="1" dirty="0"/>
              <a:t>Question 13: do you understand area 20’s finance system called Primary Purpose financing? </a:t>
            </a:r>
            <a:br>
              <a:rPr lang="en-US" sz="1500" dirty="0"/>
            </a:br>
            <a:r>
              <a:rPr lang="en-US" sz="1500" dirty="0"/>
              <a:t>124 total answers</a:t>
            </a:r>
            <a:br>
              <a:rPr lang="en-US" sz="1500" dirty="0"/>
            </a:br>
            <a:endParaRPr lang="en-US" sz="1500" dirty="0"/>
          </a:p>
        </p:txBody>
      </p:sp>
      <p:graphicFrame>
        <p:nvGraphicFramePr>
          <p:cNvPr id="6" name="Content Placeholder 5">
            <a:extLst>
              <a:ext uri="{FF2B5EF4-FFF2-40B4-BE49-F238E27FC236}">
                <a16:creationId xmlns:a16="http://schemas.microsoft.com/office/drawing/2014/main" id="{1F538740-A087-48D4-814C-B1460C0986EF}"/>
              </a:ext>
            </a:extLst>
          </p:cNvPr>
          <p:cNvGraphicFramePr>
            <a:graphicFrameLocks noGrp="1"/>
          </p:cNvGraphicFramePr>
          <p:nvPr>
            <p:ph idx="1"/>
            <p:extLst>
              <p:ext uri="{D42A27DB-BD31-4B8C-83A1-F6EECF244321}">
                <p14:modId xmlns:p14="http://schemas.microsoft.com/office/powerpoint/2010/main" val="3944812889"/>
              </p:ext>
            </p:extLst>
          </p:nvPr>
        </p:nvGraphicFramePr>
        <p:xfrm>
          <a:off x="741953" y="1752600"/>
          <a:ext cx="7252796"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4781985"/>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C7BFBA-712C-46E6-90E7-DA2B02579E39}"/>
              </a:ext>
            </a:extLst>
          </p:cNvPr>
          <p:cNvSpPr/>
          <p:nvPr/>
        </p:nvSpPr>
        <p:spPr>
          <a:xfrm>
            <a:off x="2286596" y="2592952"/>
            <a:ext cx="4570809" cy="3171061"/>
          </a:xfrm>
          <a:prstGeom prst="rect">
            <a:avLst/>
          </a:prstGeom>
        </p:spPr>
        <p:txBody>
          <a:bodyPr>
            <a:spAutoFit/>
          </a:bodyPr>
          <a:lstStyle/>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No, perhaps a presentation of how the system works at an area assembly would help, Hand out the presentation, and post it online.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Yes. You ended the year 2017 with $18,000 over and above prudent reserve. Shame on you. You will not be getting any money from any of the 6 groups per week I attend. </a:t>
            </a: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Yes, I think so in a general way</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3667411"/>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1C2EB-C186-482F-99BB-A151B769D36C}"/>
              </a:ext>
            </a:extLst>
          </p:cNvPr>
          <p:cNvSpPr>
            <a:spLocks noGrp="1"/>
          </p:cNvSpPr>
          <p:nvPr>
            <p:ph type="title"/>
          </p:nvPr>
        </p:nvSpPr>
        <p:spPr/>
        <p:txBody>
          <a:bodyPr>
            <a:normAutofit/>
          </a:bodyPr>
          <a:lstStyle/>
          <a:p>
            <a:r>
              <a:rPr lang="en-US" sz="1800" b="1" dirty="0"/>
              <a:t>Question 14: is area 20 accumulating funds for no stated purpose? If yes, please explain. </a:t>
            </a:r>
            <a:br>
              <a:rPr lang="en-US" sz="1800" dirty="0"/>
            </a:br>
            <a:r>
              <a:rPr lang="en-US" sz="1800" dirty="0"/>
              <a:t>111 total answers</a:t>
            </a:r>
          </a:p>
        </p:txBody>
      </p:sp>
      <p:graphicFrame>
        <p:nvGraphicFramePr>
          <p:cNvPr id="6" name="Content Placeholder 5">
            <a:extLst>
              <a:ext uri="{FF2B5EF4-FFF2-40B4-BE49-F238E27FC236}">
                <a16:creationId xmlns:a16="http://schemas.microsoft.com/office/drawing/2014/main" id="{2A6EFB2A-3C2E-400F-92BA-F1582393AB65}"/>
              </a:ext>
            </a:extLst>
          </p:cNvPr>
          <p:cNvGraphicFramePr>
            <a:graphicFrameLocks noGrp="1"/>
          </p:cNvGraphicFramePr>
          <p:nvPr>
            <p:ph idx="1"/>
            <p:extLst>
              <p:ext uri="{D42A27DB-BD31-4B8C-83A1-F6EECF244321}">
                <p14:modId xmlns:p14="http://schemas.microsoft.com/office/powerpoint/2010/main" val="3579219084"/>
              </p:ext>
            </p:extLst>
          </p:nvPr>
        </p:nvGraphicFramePr>
        <p:xfrm>
          <a:off x="685800" y="2285702"/>
          <a:ext cx="8001000" cy="4115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265068"/>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16992B-6590-442D-9941-AFD1C5764EC6}"/>
              </a:ext>
            </a:extLst>
          </p:cNvPr>
          <p:cNvSpPr/>
          <p:nvPr/>
        </p:nvSpPr>
        <p:spPr>
          <a:xfrm>
            <a:off x="2286596" y="1336994"/>
            <a:ext cx="4570809" cy="4506811"/>
          </a:xfrm>
          <a:prstGeom prst="rect">
            <a:avLst/>
          </a:prstGeom>
        </p:spPr>
        <p:txBody>
          <a:bodyPr>
            <a:spAutoFit/>
          </a:bodyPr>
          <a:lstStyle/>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Some comments were:</a:t>
            </a: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I highly doubt it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I’ve heard they give away money to other areas, so yes they have too much money, or are not spending it on service in our area, nor our district.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If this is in fact so, we as groups should find a way to spread the recovery message with this surplus, or disperse it in a manner that would best serve AA as a whole.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Pink can donations are not spent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The surplus is there because the objective were met using less $ than anticipated or the $’s were allocated that weren’t used.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Yes, hanging on to money that may never get spent.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Yes. Read your own Primary Purpose report. Yes. Look at the vague, meaningless descriptions of the budget items in the PP report. Where is the transparency? Who’s hotels rooms did we pay for?</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439913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64E5C-94D3-45EB-8312-3B6A735C56B5}"/>
              </a:ext>
            </a:extLst>
          </p:cNvPr>
          <p:cNvSpPr>
            <a:spLocks noGrp="1"/>
          </p:cNvSpPr>
          <p:nvPr>
            <p:ph type="title"/>
          </p:nvPr>
        </p:nvSpPr>
        <p:spPr/>
        <p:txBody>
          <a:bodyPr>
            <a:normAutofit/>
          </a:bodyPr>
          <a:lstStyle/>
          <a:p>
            <a:r>
              <a:rPr lang="en-US" sz="1600" dirty="0"/>
              <a:t>What is your current AA service position? (at Group, District, and/or Area) 144 Responses</a:t>
            </a:r>
            <a:r>
              <a:rPr lang="en-US" sz="2800" dirty="0"/>
              <a:t>. </a:t>
            </a:r>
            <a:r>
              <a:rPr lang="en-US" sz="1800" dirty="0"/>
              <a:t>Some people identified as more than one thing, and others put “nothing, N/A” etc. The responses with nothing are not counted in the percentages</a:t>
            </a:r>
          </a:p>
        </p:txBody>
      </p:sp>
      <p:sp>
        <p:nvSpPr>
          <p:cNvPr id="10" name="Content Placeholder 9">
            <a:extLst>
              <a:ext uri="{FF2B5EF4-FFF2-40B4-BE49-F238E27FC236}">
                <a16:creationId xmlns:a16="http://schemas.microsoft.com/office/drawing/2014/main" id="{7A219D4F-0951-4BEB-9B72-401A2A3C9570}"/>
              </a:ext>
            </a:extLst>
          </p:cNvPr>
          <p:cNvSpPr>
            <a:spLocks noGrp="1"/>
          </p:cNvSpPr>
          <p:nvPr>
            <p:ph idx="1"/>
          </p:nvPr>
        </p:nvSpPr>
        <p:spPr/>
        <p:txBody>
          <a:bodyPr>
            <a:normAutofit/>
          </a:bodyPr>
          <a:lstStyle/>
          <a:p>
            <a:r>
              <a:rPr lang="en-US" sz="2800" dirty="0"/>
              <a:t>Group 55 (38%)</a:t>
            </a:r>
          </a:p>
          <a:p>
            <a:r>
              <a:rPr lang="en-US" sz="2800" dirty="0"/>
              <a:t>District 38 (26%)</a:t>
            </a:r>
          </a:p>
          <a:p>
            <a:r>
              <a:rPr lang="en-US" sz="2800" dirty="0"/>
              <a:t>Area 10 (7%)</a:t>
            </a:r>
          </a:p>
          <a:p>
            <a:r>
              <a:rPr lang="en-US" sz="2800" dirty="0"/>
              <a:t>Group/District 17 (12%)</a:t>
            </a:r>
          </a:p>
          <a:p>
            <a:r>
              <a:rPr lang="en-US" sz="2800" dirty="0"/>
              <a:t>Group/Area 4 (3%)</a:t>
            </a:r>
          </a:p>
          <a:p>
            <a:r>
              <a:rPr lang="en-US" sz="2800" dirty="0"/>
              <a:t>District/Area 4 (3%)</a:t>
            </a:r>
          </a:p>
          <a:p>
            <a:r>
              <a:rPr lang="en-US" sz="2800" dirty="0"/>
              <a:t>Non-categorized 16 (11%)</a:t>
            </a:r>
          </a:p>
        </p:txBody>
      </p:sp>
    </p:spTree>
    <p:extLst>
      <p:ext uri="{BB962C8B-B14F-4D97-AF65-F5344CB8AC3E}">
        <p14:creationId xmlns:p14="http://schemas.microsoft.com/office/powerpoint/2010/main" val="3323903660"/>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2AB21-77CF-49C7-8C9E-1C0459F93C45}"/>
              </a:ext>
            </a:extLst>
          </p:cNvPr>
          <p:cNvSpPr>
            <a:spLocks noGrp="1"/>
          </p:cNvSpPr>
          <p:nvPr>
            <p:ph type="title"/>
          </p:nvPr>
        </p:nvSpPr>
        <p:spPr/>
        <p:txBody>
          <a:bodyPr>
            <a:normAutofit fontScale="90000"/>
          </a:bodyPr>
          <a:lstStyle/>
          <a:p>
            <a:r>
              <a:rPr lang="en-US" b="1" dirty="0">
                <a:solidFill>
                  <a:schemeClr val="bg1"/>
                </a:solidFill>
              </a:rPr>
              <a:t>Question 15: With 1 being the most important, please rate the following sources in finding information about your service position: </a:t>
            </a:r>
            <a:endParaRPr lang="en-US" dirty="0">
              <a:solidFill>
                <a:schemeClr val="bg1"/>
              </a:solidFill>
            </a:endParaRPr>
          </a:p>
        </p:txBody>
      </p:sp>
      <p:sp>
        <p:nvSpPr>
          <p:cNvPr id="3" name="Content Placeholder 2">
            <a:extLst>
              <a:ext uri="{FF2B5EF4-FFF2-40B4-BE49-F238E27FC236}">
                <a16:creationId xmlns:a16="http://schemas.microsoft.com/office/drawing/2014/main" id="{EA567B87-6F3F-4391-BFCB-EE0D1D94F8D9}"/>
              </a:ext>
            </a:extLst>
          </p:cNvPr>
          <p:cNvSpPr>
            <a:spLocks noGrp="1"/>
          </p:cNvSpPr>
          <p:nvPr>
            <p:ph idx="1"/>
          </p:nvPr>
        </p:nvSpPr>
        <p:spPr>
          <a:xfrm>
            <a:off x="1142108" y="2285702"/>
            <a:ext cx="6852578" cy="3544224"/>
          </a:xfrm>
        </p:spPr>
        <p:txBody>
          <a:bodyPr/>
          <a:lstStyle/>
          <a:p>
            <a:r>
              <a:rPr lang="en-US" sz="1200" dirty="0">
                <a:solidFill>
                  <a:schemeClr val="bg1"/>
                </a:solidFill>
              </a:rPr>
              <a:t>After compiling both the written and on-line results, I charted the results above.  To try and get a summarized weighting on all the numbers I gave a value to each response.  So, if someone marked the Source as a 1, this was worth 9 points.  If they marked it a 9, this was worth one point.   After adding up all the weighted values of the responses, they would be ranked as shown.</a:t>
            </a:r>
          </a:p>
          <a:p>
            <a:endParaRPr lang="en-US" dirty="0">
              <a:solidFill>
                <a:schemeClr val="bg1"/>
              </a:solidFill>
            </a:endParaRPr>
          </a:p>
        </p:txBody>
      </p:sp>
      <p:graphicFrame>
        <p:nvGraphicFramePr>
          <p:cNvPr id="4" name="Object 3">
            <a:extLst>
              <a:ext uri="{FF2B5EF4-FFF2-40B4-BE49-F238E27FC236}">
                <a16:creationId xmlns:a16="http://schemas.microsoft.com/office/drawing/2014/main" id="{60CD62E3-48AA-4799-B3E7-4A37123C5E43}"/>
              </a:ext>
            </a:extLst>
          </p:cNvPr>
          <p:cNvGraphicFramePr>
            <a:graphicFrameLocks noChangeAspect="1"/>
          </p:cNvGraphicFramePr>
          <p:nvPr>
            <p:extLst>
              <p:ext uri="{D42A27DB-BD31-4B8C-83A1-F6EECF244321}">
                <p14:modId xmlns:p14="http://schemas.microsoft.com/office/powerpoint/2010/main" val="297360570"/>
              </p:ext>
            </p:extLst>
          </p:nvPr>
        </p:nvGraphicFramePr>
        <p:xfrm>
          <a:off x="914400" y="3429000"/>
          <a:ext cx="7080285" cy="3276600"/>
        </p:xfrm>
        <a:graphic>
          <a:graphicData uri="http://schemas.openxmlformats.org/presentationml/2006/ole">
            <mc:AlternateContent xmlns:mc="http://schemas.openxmlformats.org/markup-compatibility/2006">
              <mc:Choice xmlns:v="urn:schemas-microsoft-com:vml" Requires="v">
                <p:oleObj spid="_x0000_s2128" name="Document" r:id="rId3" imgW="5940848" imgH="2874035" progId="Word.Document.12">
                  <p:embed/>
                </p:oleObj>
              </mc:Choice>
              <mc:Fallback>
                <p:oleObj name="Document" r:id="rId3" imgW="5940848" imgH="2874035" progId="Word.Document.12">
                  <p:embed/>
                  <p:pic>
                    <p:nvPicPr>
                      <p:cNvPr id="0" name=""/>
                      <p:cNvPicPr/>
                      <p:nvPr/>
                    </p:nvPicPr>
                    <p:blipFill>
                      <a:blip r:embed="rId4"/>
                      <a:stretch>
                        <a:fillRect/>
                      </a:stretch>
                    </p:blipFill>
                    <p:spPr>
                      <a:xfrm>
                        <a:off x="914400" y="3429000"/>
                        <a:ext cx="7080285" cy="3276600"/>
                      </a:xfrm>
                      <a:prstGeom prst="rect">
                        <a:avLst/>
                      </a:prstGeom>
                    </p:spPr>
                  </p:pic>
                </p:oleObj>
              </mc:Fallback>
            </mc:AlternateContent>
          </a:graphicData>
        </a:graphic>
      </p:graphicFrame>
    </p:spTree>
    <p:extLst>
      <p:ext uri="{BB962C8B-B14F-4D97-AF65-F5344CB8AC3E}">
        <p14:creationId xmlns:p14="http://schemas.microsoft.com/office/powerpoint/2010/main" val="111558918"/>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8B108-3066-4137-9B16-2D0227E73D35}"/>
              </a:ext>
            </a:extLst>
          </p:cNvPr>
          <p:cNvSpPr>
            <a:spLocks noGrp="1"/>
          </p:cNvSpPr>
          <p:nvPr>
            <p:ph type="title"/>
          </p:nvPr>
        </p:nvSpPr>
        <p:spPr/>
        <p:txBody>
          <a:bodyPr>
            <a:normAutofit/>
          </a:bodyPr>
          <a:lstStyle/>
          <a:p>
            <a:r>
              <a:rPr lang="en-US" sz="1800" b="1" dirty="0"/>
              <a:t>Question 16 - What could Area 20 do to make Area Workshops more effective?</a:t>
            </a:r>
            <a:r>
              <a:rPr lang="en-US" sz="1800" dirty="0"/>
              <a:t> </a:t>
            </a:r>
            <a:br>
              <a:rPr lang="en-US" sz="1800" dirty="0"/>
            </a:br>
            <a:r>
              <a:rPr lang="en-US" sz="1800" dirty="0"/>
              <a:t>Of the 25 written responses:</a:t>
            </a:r>
          </a:p>
        </p:txBody>
      </p:sp>
      <p:sp>
        <p:nvSpPr>
          <p:cNvPr id="3" name="Content Placeholder 2">
            <a:extLst>
              <a:ext uri="{FF2B5EF4-FFF2-40B4-BE49-F238E27FC236}">
                <a16:creationId xmlns:a16="http://schemas.microsoft.com/office/drawing/2014/main" id="{3EF63F29-9013-4D1B-8580-155E26D7C296}"/>
              </a:ext>
            </a:extLst>
          </p:cNvPr>
          <p:cNvSpPr>
            <a:spLocks noGrp="1"/>
          </p:cNvSpPr>
          <p:nvPr>
            <p:ph idx="1"/>
          </p:nvPr>
        </p:nvSpPr>
        <p:spPr/>
        <p:txBody>
          <a:bodyPr/>
          <a:lstStyle/>
          <a:p>
            <a:r>
              <a:rPr lang="en-US" sz="2400" dirty="0"/>
              <a:t>(8)     Don't Know / Haven't attended</a:t>
            </a:r>
          </a:p>
          <a:p>
            <a:r>
              <a:rPr lang="en-US" sz="2400" dirty="0"/>
              <a:t>(5)     Have more workshops</a:t>
            </a:r>
          </a:p>
          <a:p>
            <a:r>
              <a:rPr lang="en-US" sz="2400" dirty="0"/>
              <a:t>(5)     Content related (sponsorship, Spanish)</a:t>
            </a:r>
          </a:p>
          <a:p>
            <a:r>
              <a:rPr lang="en-US" sz="2400" dirty="0"/>
              <a:t>(3)     Better promotion / communication about them</a:t>
            </a:r>
          </a:p>
          <a:p>
            <a:r>
              <a:rPr lang="en-US" sz="2400" dirty="0"/>
              <a:t>(4)     Keep as is / nothing / various</a:t>
            </a:r>
          </a:p>
          <a:p>
            <a:endParaRPr lang="en-US" dirty="0"/>
          </a:p>
        </p:txBody>
      </p:sp>
    </p:spTree>
    <p:extLst>
      <p:ext uri="{BB962C8B-B14F-4D97-AF65-F5344CB8AC3E}">
        <p14:creationId xmlns:p14="http://schemas.microsoft.com/office/powerpoint/2010/main" val="1777257811"/>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27D034-6CD8-43B8-9C45-89536870E97F}"/>
              </a:ext>
            </a:extLst>
          </p:cNvPr>
          <p:cNvSpPr/>
          <p:nvPr/>
        </p:nvSpPr>
        <p:spPr>
          <a:xfrm>
            <a:off x="1676400" y="1905000"/>
            <a:ext cx="6002313" cy="3489866"/>
          </a:xfrm>
          <a:prstGeom prst="rect">
            <a:avLst/>
          </a:prstGeom>
        </p:spPr>
        <p:txBody>
          <a:bodyPr wrap="square">
            <a:spAutoFit/>
          </a:bodyPr>
          <a:lstStyle/>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Of the 74, non-blank, On-Line responses, they could also be categorized into general ideas;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(28)   Blank / don’t know / haven’t attended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(13)   District involvement / get District input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(11)   Content related - better speakers, less lectures, more interaction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(8)     Have more workshops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(6)     Location related - more rural areas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(6)     Better promotion / communication about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(2)     Various / random comments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3548530"/>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09C06B-2DDA-41B0-A447-628CDA69D2B6}"/>
              </a:ext>
            </a:extLst>
          </p:cNvPr>
          <p:cNvSpPr/>
          <p:nvPr/>
        </p:nvSpPr>
        <p:spPr>
          <a:xfrm>
            <a:off x="1427931" y="1419297"/>
            <a:ext cx="6459632" cy="4479881"/>
          </a:xfrm>
          <a:prstGeom prst="rect">
            <a:avLst/>
          </a:prstGeom>
        </p:spPr>
        <p:txBody>
          <a:bodyPr wrap="square">
            <a:spAutoFit/>
          </a:bodyPr>
          <a:lstStyle/>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Some comments were: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Allow the districts to say what they want to say, stop the same old area people from always trying to control it and put themselves up front.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Ask the districts what topics they want to hear about instead of telling them what they are going to hear.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Have more of them, have more active area service chairs.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Have the committee members visit the district ahead of time to talk about what they are doing at the area and encourage attendance. I know it’s attraction, not promotion, but hearing about an event from someone who is passionate about service can sometimes do more than a flyer.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I think they are currently very good.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Pay the GSRs to attend with gas fare and free lunch.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Publicize them better and earlier</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2889947"/>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AF200-C5C7-46E7-A427-BEADD043E201}"/>
              </a:ext>
            </a:extLst>
          </p:cNvPr>
          <p:cNvSpPr>
            <a:spLocks noGrp="1"/>
          </p:cNvSpPr>
          <p:nvPr>
            <p:ph type="title"/>
          </p:nvPr>
        </p:nvSpPr>
        <p:spPr/>
        <p:txBody>
          <a:bodyPr>
            <a:normAutofit/>
          </a:bodyPr>
          <a:lstStyle/>
          <a:p>
            <a:r>
              <a:rPr lang="en-US" sz="1200" b="1" dirty="0"/>
              <a:t>Question 17 - What topics of Workshops would you like to see the Area sponsor? This question will include every written response on multiple slides. </a:t>
            </a:r>
            <a:br>
              <a:rPr lang="en-US" sz="1200" dirty="0"/>
            </a:br>
            <a:r>
              <a:rPr lang="en-US" sz="1200" dirty="0"/>
              <a:t>Of the 24 written responses</a:t>
            </a:r>
            <a:r>
              <a:rPr lang="en-US" sz="825" dirty="0"/>
              <a:t>: </a:t>
            </a:r>
            <a:endParaRPr lang="en-US" dirty="0"/>
          </a:p>
        </p:txBody>
      </p:sp>
      <p:graphicFrame>
        <p:nvGraphicFramePr>
          <p:cNvPr id="6" name="Content Placeholder 5">
            <a:extLst>
              <a:ext uri="{FF2B5EF4-FFF2-40B4-BE49-F238E27FC236}">
                <a16:creationId xmlns:a16="http://schemas.microsoft.com/office/drawing/2014/main" id="{907D8A26-3CAA-4DAF-A63E-6D059806C839}"/>
              </a:ext>
            </a:extLst>
          </p:cNvPr>
          <p:cNvGraphicFramePr>
            <a:graphicFrameLocks noGrp="1"/>
          </p:cNvGraphicFramePr>
          <p:nvPr>
            <p:ph idx="1"/>
            <p:extLst>
              <p:ext uri="{D42A27DB-BD31-4B8C-83A1-F6EECF244321}">
                <p14:modId xmlns:p14="http://schemas.microsoft.com/office/powerpoint/2010/main" val="1996030426"/>
              </p:ext>
            </p:extLst>
          </p:nvPr>
        </p:nvGraphicFramePr>
        <p:xfrm>
          <a:off x="1142108" y="2285702"/>
          <a:ext cx="6852641" cy="30869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7755897"/>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FD2E38-5B3F-4176-A8E9-59A26A52C0D7}"/>
              </a:ext>
            </a:extLst>
          </p:cNvPr>
          <p:cNvSpPr>
            <a:spLocks noGrp="1"/>
          </p:cNvSpPr>
          <p:nvPr>
            <p:ph type="title"/>
          </p:nvPr>
        </p:nvSpPr>
        <p:spPr/>
        <p:txBody>
          <a:bodyPr>
            <a:normAutofit/>
          </a:bodyPr>
          <a:lstStyle/>
          <a:p>
            <a:r>
              <a:rPr lang="en-US" dirty="0"/>
              <a:t>Of the 77, non-blank, On-Line responses, they could also be categorized; </a:t>
            </a:r>
            <a:br>
              <a:rPr lang="en-US" dirty="0"/>
            </a:br>
            <a:endParaRPr lang="en-US" dirty="0"/>
          </a:p>
        </p:txBody>
      </p:sp>
      <p:graphicFrame>
        <p:nvGraphicFramePr>
          <p:cNvPr id="8" name="Content Placeholder 7">
            <a:extLst>
              <a:ext uri="{FF2B5EF4-FFF2-40B4-BE49-F238E27FC236}">
                <a16:creationId xmlns:a16="http://schemas.microsoft.com/office/drawing/2014/main" id="{DE04FFF2-E599-4BFA-9A89-889CCB63D337}"/>
              </a:ext>
            </a:extLst>
          </p:cNvPr>
          <p:cNvGraphicFramePr>
            <a:graphicFrameLocks noGrp="1"/>
          </p:cNvGraphicFramePr>
          <p:nvPr>
            <p:ph idx="1"/>
            <p:extLst>
              <p:ext uri="{D42A27DB-BD31-4B8C-83A1-F6EECF244321}">
                <p14:modId xmlns:p14="http://schemas.microsoft.com/office/powerpoint/2010/main" val="2689571107"/>
              </p:ext>
            </p:extLst>
          </p:nvPr>
        </p:nvGraphicFramePr>
        <p:xfrm>
          <a:off x="1142108" y="2285702"/>
          <a:ext cx="6852641" cy="30869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5383302"/>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A22E7-7C78-463A-8530-2B13BC32EF75}"/>
              </a:ext>
            </a:extLst>
          </p:cNvPr>
          <p:cNvSpPr>
            <a:spLocks noGrp="1"/>
          </p:cNvSpPr>
          <p:nvPr>
            <p:ph type="title"/>
          </p:nvPr>
        </p:nvSpPr>
        <p:spPr/>
        <p:txBody>
          <a:bodyPr>
            <a:normAutofit/>
          </a:bodyPr>
          <a:lstStyle/>
          <a:p>
            <a:r>
              <a:rPr lang="en-US" sz="1800" b="1" dirty="0"/>
              <a:t>Question 18: Do you feel there are barriers to full participation by any member of NIA 20</a:t>
            </a:r>
            <a:br>
              <a:rPr lang="en-US" sz="1800" dirty="0"/>
            </a:br>
            <a:r>
              <a:rPr lang="en-US" sz="1800" dirty="0"/>
              <a:t>104 total answers</a:t>
            </a:r>
          </a:p>
        </p:txBody>
      </p:sp>
      <p:graphicFrame>
        <p:nvGraphicFramePr>
          <p:cNvPr id="6" name="Content Placeholder 5">
            <a:extLst>
              <a:ext uri="{FF2B5EF4-FFF2-40B4-BE49-F238E27FC236}">
                <a16:creationId xmlns:a16="http://schemas.microsoft.com/office/drawing/2014/main" id="{7DD78130-2A3A-48F3-A824-EF043C396C2A}"/>
              </a:ext>
            </a:extLst>
          </p:cNvPr>
          <p:cNvGraphicFramePr>
            <a:graphicFrameLocks noGrp="1"/>
          </p:cNvGraphicFramePr>
          <p:nvPr>
            <p:ph idx="1"/>
            <p:extLst>
              <p:ext uri="{D42A27DB-BD31-4B8C-83A1-F6EECF244321}">
                <p14:modId xmlns:p14="http://schemas.microsoft.com/office/powerpoint/2010/main" val="1001097072"/>
              </p:ext>
            </p:extLst>
          </p:nvPr>
        </p:nvGraphicFramePr>
        <p:xfrm>
          <a:off x="1142108" y="2285702"/>
          <a:ext cx="6852641" cy="34298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7676096"/>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802A2E-8870-45A7-A5DC-813CE213054A}"/>
              </a:ext>
            </a:extLst>
          </p:cNvPr>
          <p:cNvSpPr/>
          <p:nvPr/>
        </p:nvSpPr>
        <p:spPr>
          <a:xfrm>
            <a:off x="1084942" y="1419297"/>
            <a:ext cx="6345302" cy="3419975"/>
          </a:xfrm>
          <a:prstGeom prst="rect">
            <a:avLst/>
          </a:prstGeom>
        </p:spPr>
        <p:txBody>
          <a:bodyPr wrap="square">
            <a:spAutoFit/>
          </a:bodyPr>
          <a:lstStyle/>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Some comments: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$10 for lunch is too much… Charge $5 and let the operating budget absorb….</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….I cannot give up as many Saturdays and weekends as would be required to participate fully.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Only the travel issue. I am new to the area level but find the meetings to be very welcoming.</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Location of Area Assemblies is too far east for full participation from the west….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YES Past delegates, Big egos.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Voting by past delegates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These three comments above are examples of the common threads. Location or travel seems to be the number one barrier. Time is next and then there were a few comments on money. There were a few comments that fall under feeling intimidated. </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2981154"/>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D4E7E0-89A0-4A0D-8C9C-F51C0712F575}"/>
              </a:ext>
            </a:extLst>
          </p:cNvPr>
          <p:cNvSpPr/>
          <p:nvPr/>
        </p:nvSpPr>
        <p:spPr>
          <a:xfrm>
            <a:off x="1370766" y="2259458"/>
            <a:ext cx="6116643" cy="3105145"/>
          </a:xfrm>
          <a:prstGeom prst="rect">
            <a:avLst/>
          </a:prstGeom>
        </p:spPr>
        <p:txBody>
          <a:bodyPr wrap="square">
            <a:spAutoFit/>
          </a:bodyPr>
          <a:lstStyle/>
          <a:p>
            <a:pPr>
              <a:lnSpc>
                <a:spcPct val="107000"/>
              </a:lnSpc>
              <a:spcAft>
                <a:spcPts val="450"/>
              </a:spcAft>
            </a:pPr>
            <a:r>
              <a:rPr lang="en-US" b="1" dirty="0">
                <a:latin typeface="Arial" panose="020B0604020202020204" pitchFamily="34" charset="0"/>
                <a:ea typeface="Calibri" panose="020F0502020204030204" pitchFamily="34" charset="0"/>
                <a:cs typeface="Times New Roman" panose="02020603050405020304" pitchFamily="18" charset="0"/>
              </a:rPr>
              <a:t>Question 19: What is area 20’s greatest strength?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There is a long list of mostly singular positive thoughts as to Area 20’s greatest strengths. Nearly entirely dedicated to our members. Past Delegates were mentioned in a positive sense a number of times. Servants were mentioned a few times. Dedicated servants. Groups. Districts. Good Service People. Dedication. Unity. Participation. Leadership. Communication. Our finances and Group generosity and Primary Purpose were mentioned. Calendar and Website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5125490"/>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A6DDF1-9983-4B2E-8765-A9B63E9D1D82}"/>
              </a:ext>
            </a:extLst>
          </p:cNvPr>
          <p:cNvSpPr/>
          <p:nvPr/>
        </p:nvSpPr>
        <p:spPr>
          <a:xfrm>
            <a:off x="2399735" y="2711358"/>
            <a:ext cx="4570809" cy="2496389"/>
          </a:xfrm>
          <a:prstGeom prst="rect">
            <a:avLst/>
          </a:prstGeom>
        </p:spPr>
        <p:txBody>
          <a:bodyPr>
            <a:spAutoFit/>
          </a:bodyPr>
          <a:lstStyle/>
          <a:p>
            <a:pPr>
              <a:lnSpc>
                <a:spcPct val="107000"/>
              </a:lnSpc>
              <a:spcAft>
                <a:spcPts val="450"/>
              </a:spcAft>
            </a:pPr>
            <a:r>
              <a:rPr lang="en-US" sz="2101" b="1" dirty="0">
                <a:latin typeface="Arial" panose="020B0604020202020204" pitchFamily="34" charset="0"/>
                <a:ea typeface="Calibri" panose="020F0502020204030204" pitchFamily="34" charset="0"/>
                <a:cs typeface="Times New Roman" panose="02020603050405020304" pitchFamily="18" charset="0"/>
              </a:rPr>
              <a:t>Question 20: What is area 20’s greatest opportunity for improvement?  The following slides contain only some of those responses, due to time limits. The complete set of answers is included in the online version</a:t>
            </a:r>
            <a:endParaRPr lang="en-US" sz="210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340122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22F0F-C5B4-4E3B-81B7-5E66DB5A3AC6}"/>
              </a:ext>
            </a:extLst>
          </p:cNvPr>
          <p:cNvSpPr>
            <a:spLocks noGrp="1"/>
          </p:cNvSpPr>
          <p:nvPr>
            <p:ph type="title"/>
          </p:nvPr>
        </p:nvSpPr>
        <p:spPr/>
        <p:txBody>
          <a:bodyPr/>
          <a:lstStyle/>
          <a:p>
            <a:r>
              <a:rPr lang="en-US" dirty="0"/>
              <a:t>Of the 144 who answered this question 50 were GSRs &amp; 15 were DCMs</a:t>
            </a:r>
          </a:p>
        </p:txBody>
      </p:sp>
      <p:graphicFrame>
        <p:nvGraphicFramePr>
          <p:cNvPr id="6" name="Content Placeholder 5">
            <a:extLst>
              <a:ext uri="{FF2B5EF4-FFF2-40B4-BE49-F238E27FC236}">
                <a16:creationId xmlns:a16="http://schemas.microsoft.com/office/drawing/2014/main" id="{4F2E7DF9-CD5A-44D8-9F67-BDAE273466B1}"/>
              </a:ext>
            </a:extLst>
          </p:cNvPr>
          <p:cNvGraphicFramePr>
            <a:graphicFrameLocks noGrp="1"/>
          </p:cNvGraphicFramePr>
          <p:nvPr>
            <p:ph idx="1"/>
            <p:extLst>
              <p:ext uri="{D42A27DB-BD31-4B8C-83A1-F6EECF244321}">
                <p14:modId xmlns:p14="http://schemas.microsoft.com/office/powerpoint/2010/main" val="3837434113"/>
              </p:ext>
            </p:extLst>
          </p:nvPr>
        </p:nvGraphicFramePr>
        <p:xfrm>
          <a:off x="1141413" y="1905000"/>
          <a:ext cx="6853237"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1712473"/>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E3E7F0-F813-45BC-BB73-EF3631CE3335}"/>
              </a:ext>
            </a:extLst>
          </p:cNvPr>
          <p:cNvSpPr/>
          <p:nvPr/>
        </p:nvSpPr>
        <p:spPr>
          <a:xfrm>
            <a:off x="1313602" y="1361574"/>
            <a:ext cx="5543803" cy="3823739"/>
          </a:xfrm>
          <a:prstGeom prst="rect">
            <a:avLst/>
          </a:prstGeom>
        </p:spPr>
        <p:txBody>
          <a:bodyPr wrap="square">
            <a:spAutoFit/>
          </a:bodyPr>
          <a:lstStyle/>
          <a:p>
            <a:pPr>
              <a:lnSpc>
                <a:spcPct val="107000"/>
              </a:lnSpc>
              <a:spcAft>
                <a:spcPts val="450"/>
              </a:spcAft>
            </a:pPr>
            <a:r>
              <a:rPr lang="en-US" sz="2400" dirty="0">
                <a:latin typeface="Arial" panose="020B0604020202020204" pitchFamily="34" charset="0"/>
                <a:ea typeface="Calibri" panose="020F0502020204030204" pitchFamily="34" charset="0"/>
                <a:cs typeface="Times New Roman" panose="02020603050405020304" pitchFamily="18" charset="0"/>
              </a:rPr>
              <a:t>Increased participation, involvement and communication in many different variations are by far the largest responses;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400" dirty="0">
                <a:latin typeface="Arial" panose="020B0604020202020204" pitchFamily="34" charset="0"/>
                <a:ea typeface="Calibri" panose="020F0502020204030204" pitchFamily="34" charset="0"/>
                <a:cs typeface="Times New Roman" panose="02020603050405020304" pitchFamily="18" charset="0"/>
              </a:rPr>
              <a:t>Be effective and efficient but in a more concise fashion. Brevity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400" dirty="0">
                <a:latin typeface="Arial" panose="020B0604020202020204" pitchFamily="34" charset="0"/>
                <a:ea typeface="Calibri" panose="020F0502020204030204" pitchFamily="34" charset="0"/>
                <a:cs typeface="Times New Roman" panose="02020603050405020304" pitchFamily="18" charset="0"/>
              </a:rPr>
              <a:t>Better explaining the processes as they go along. Newcomers can’t follow</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0137408"/>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791A9A-3AA5-4617-B3B2-1B94A2FDC56D}"/>
              </a:ext>
            </a:extLst>
          </p:cNvPr>
          <p:cNvSpPr/>
          <p:nvPr/>
        </p:nvSpPr>
        <p:spPr>
          <a:xfrm>
            <a:off x="1542261" y="1415016"/>
            <a:ext cx="5315144" cy="4443204"/>
          </a:xfrm>
          <a:prstGeom prst="rect">
            <a:avLst/>
          </a:prstGeom>
        </p:spPr>
        <p:txBody>
          <a:bodyPr wrap="square">
            <a:spAutoFit/>
          </a:bodyPr>
          <a:lstStyle/>
          <a:p>
            <a:pPr>
              <a:lnSpc>
                <a:spcPct val="107000"/>
              </a:lnSpc>
              <a:spcAft>
                <a:spcPts val="450"/>
              </a:spcAft>
            </a:pPr>
            <a:r>
              <a:rPr lang="en-US" sz="1350" dirty="0">
                <a:latin typeface="Arial" panose="020B0604020202020204" pitchFamily="34"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Calibri" panose="020F0502020204030204" pitchFamily="34" charset="0"/>
                <a:cs typeface="Times New Roman" panose="02020603050405020304" pitchFamily="18" charset="0"/>
              </a:rPr>
              <a:t>Communicating between Area and Districts and encouraging District to District communication/participation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Calibri" panose="020F0502020204030204" pitchFamily="34" charset="0"/>
                <a:cs typeface="Times New Roman" panose="02020603050405020304" pitchFamily="18" charset="0"/>
              </a:rPr>
              <a:t>Communication between the area and districts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Calibri" panose="020F0502020204030204" pitchFamily="34" charset="0"/>
                <a:cs typeface="Times New Roman" panose="02020603050405020304" pitchFamily="18" charset="0"/>
              </a:rPr>
              <a:t>Communication between the area and districts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Calibri" panose="020F0502020204030204" pitchFamily="34" charset="0"/>
                <a:cs typeface="Times New Roman" panose="02020603050405020304" pitchFamily="18" charset="0"/>
              </a:rPr>
              <a:t>Connecting people across districts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Calibri" panose="020F0502020204030204" pitchFamily="34" charset="0"/>
                <a:cs typeface="Times New Roman" panose="02020603050405020304" pitchFamily="18" charset="0"/>
              </a:rPr>
              <a:t>Eliminating the voice of past delegates from the group conscious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9318946"/>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91E864-FE01-4495-8AD9-65816D9047CF}"/>
              </a:ext>
            </a:extLst>
          </p:cNvPr>
          <p:cNvSpPr/>
          <p:nvPr/>
        </p:nvSpPr>
        <p:spPr>
          <a:xfrm>
            <a:off x="1752600" y="1447800"/>
            <a:ext cx="5429474" cy="3946337"/>
          </a:xfrm>
          <a:prstGeom prst="rect">
            <a:avLst/>
          </a:prstGeom>
        </p:spPr>
        <p:txBody>
          <a:bodyPr wrap="square">
            <a:spAutoFit/>
          </a:bodyPr>
          <a:lstStyle/>
          <a:p>
            <a:pPr>
              <a:lnSpc>
                <a:spcPct val="107000"/>
              </a:lnSpc>
              <a:spcAft>
                <a:spcPts val="45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Calibri" panose="020F0502020204030204" pitchFamily="34" charset="0"/>
                <a:cs typeface="Times New Roman" panose="02020603050405020304" pitchFamily="18" charset="0"/>
              </a:rPr>
              <a:t>Get more involved with Spanish community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Calibri" panose="020F0502020204030204" pitchFamily="34" charset="0"/>
                <a:cs typeface="Times New Roman" panose="02020603050405020304" pitchFamily="18" charset="0"/>
              </a:rPr>
              <a:t>Getting more GSR’s involved</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Calibri" panose="020F0502020204030204" pitchFamily="34" charset="0"/>
                <a:cs typeface="Times New Roman" panose="02020603050405020304" pitchFamily="18" charset="0"/>
              </a:rPr>
              <a:t>Getting communication to the districts and groups. Doing even more visitations to district meetings. Letting the district know how important they are to the structure of the program.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Calibri" panose="020F0502020204030204" pitchFamily="34" charset="0"/>
                <a:cs typeface="Times New Roman" panose="02020603050405020304" pitchFamily="18" charset="0"/>
              </a:rPr>
              <a:t>Group participation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2000" dirty="0">
                <a:latin typeface="Arial" panose="020B0604020202020204" pitchFamily="34" charset="0"/>
                <a:ea typeface="Calibri" panose="020F0502020204030204" pitchFamily="34" charset="0"/>
                <a:cs typeface="Times New Roman" panose="02020603050405020304" pitchFamily="18" charset="0"/>
              </a:rPr>
              <a:t>Have a more centralized location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Arial" panose="020B0604020202020204" pitchFamily="34" charset="0"/>
                <a:ea typeface="Calibri" panose="020F0502020204030204" pitchFamily="34" charset="0"/>
              </a:rPr>
              <a:t>Hold workshops more often</a:t>
            </a:r>
            <a:endParaRPr lang="en-US" sz="2000" dirty="0"/>
          </a:p>
        </p:txBody>
      </p:sp>
    </p:spTree>
    <p:extLst>
      <p:ext uri="{BB962C8B-B14F-4D97-AF65-F5344CB8AC3E}">
        <p14:creationId xmlns:p14="http://schemas.microsoft.com/office/powerpoint/2010/main" val="1997257333"/>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E10EC-620C-4527-9B63-2736C1E30EB9}"/>
              </a:ext>
            </a:extLst>
          </p:cNvPr>
          <p:cNvSpPr>
            <a:spLocks noGrp="1"/>
          </p:cNvSpPr>
          <p:nvPr>
            <p:ph type="title"/>
          </p:nvPr>
        </p:nvSpPr>
        <p:spPr/>
        <p:txBody>
          <a:bodyPr>
            <a:normAutofit fontScale="90000"/>
          </a:bodyPr>
          <a:lstStyle/>
          <a:p>
            <a:r>
              <a:rPr lang="en-US" b="1" dirty="0"/>
              <a:t>Question 21: Does the current schedule of Area events encourage or discourage participation? </a:t>
            </a:r>
            <a:br>
              <a:rPr lang="en-US" dirty="0"/>
            </a:br>
            <a:r>
              <a:rPr lang="en-US" dirty="0"/>
              <a:t>106 Total Answers</a:t>
            </a:r>
          </a:p>
        </p:txBody>
      </p:sp>
      <p:sp>
        <p:nvSpPr>
          <p:cNvPr id="7" name="TextBox 6">
            <a:extLst>
              <a:ext uri="{FF2B5EF4-FFF2-40B4-BE49-F238E27FC236}">
                <a16:creationId xmlns:a16="http://schemas.microsoft.com/office/drawing/2014/main" id="{75F13555-837B-4B6A-AF45-25216F4CBD19}"/>
              </a:ext>
            </a:extLst>
          </p:cNvPr>
          <p:cNvSpPr txBox="1"/>
          <p:nvPr/>
        </p:nvSpPr>
        <p:spPr>
          <a:xfrm>
            <a:off x="7373079" y="3028846"/>
            <a:ext cx="1543452" cy="300082"/>
          </a:xfrm>
          <a:prstGeom prst="rect">
            <a:avLst/>
          </a:prstGeom>
          <a:noFill/>
        </p:spPr>
        <p:txBody>
          <a:bodyPr wrap="square" rtlCol="0">
            <a:spAutoFit/>
          </a:bodyPr>
          <a:lstStyle/>
          <a:p>
            <a:r>
              <a:rPr lang="en-US" sz="1350" dirty="0"/>
              <a:t>The</a:t>
            </a:r>
          </a:p>
        </p:txBody>
      </p:sp>
      <p:graphicFrame>
        <p:nvGraphicFramePr>
          <p:cNvPr id="8" name="Content Placeholder 7">
            <a:extLst>
              <a:ext uri="{FF2B5EF4-FFF2-40B4-BE49-F238E27FC236}">
                <a16:creationId xmlns:a16="http://schemas.microsoft.com/office/drawing/2014/main" id="{C5804C60-DE08-4E96-BB36-301B4BD36206}"/>
              </a:ext>
            </a:extLst>
          </p:cNvPr>
          <p:cNvGraphicFramePr>
            <a:graphicFrameLocks noGrp="1"/>
          </p:cNvGraphicFramePr>
          <p:nvPr>
            <p:ph idx="1"/>
            <p:extLst>
              <p:ext uri="{D42A27DB-BD31-4B8C-83A1-F6EECF244321}">
                <p14:modId xmlns:p14="http://schemas.microsoft.com/office/powerpoint/2010/main" val="4140957182"/>
              </p:ext>
            </p:extLst>
          </p:nvPr>
        </p:nvGraphicFramePr>
        <p:xfrm>
          <a:off x="838201" y="1905000"/>
          <a:ext cx="78486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9813905"/>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5D019-ADD3-4A4F-AD6D-D6622635B94E}"/>
              </a:ext>
            </a:extLst>
          </p:cNvPr>
          <p:cNvSpPr>
            <a:spLocks noGrp="1"/>
          </p:cNvSpPr>
          <p:nvPr>
            <p:ph type="title"/>
          </p:nvPr>
        </p:nvSpPr>
        <p:spPr/>
        <p:txBody>
          <a:bodyPr>
            <a:normAutofit/>
          </a:bodyPr>
          <a:lstStyle/>
          <a:p>
            <a:r>
              <a:rPr lang="en-US" sz="1500" b="1" dirty="0"/>
              <a:t>Question 22: Does the current schedule of conferences and assemblies interfere with attendance at the Pre-General Service Conference Workshop? </a:t>
            </a:r>
            <a:br>
              <a:rPr lang="en-US" sz="1500" dirty="0"/>
            </a:br>
            <a:r>
              <a:rPr lang="en-US" sz="1500" dirty="0"/>
              <a:t>101 total answers</a:t>
            </a:r>
          </a:p>
        </p:txBody>
      </p:sp>
      <p:graphicFrame>
        <p:nvGraphicFramePr>
          <p:cNvPr id="6" name="Content Placeholder 5">
            <a:extLst>
              <a:ext uri="{FF2B5EF4-FFF2-40B4-BE49-F238E27FC236}">
                <a16:creationId xmlns:a16="http://schemas.microsoft.com/office/drawing/2014/main" id="{D5885588-7074-4E80-9AE8-FA9266F16D9B}"/>
              </a:ext>
            </a:extLst>
          </p:cNvPr>
          <p:cNvGraphicFramePr>
            <a:graphicFrameLocks noGrp="1"/>
          </p:cNvGraphicFramePr>
          <p:nvPr>
            <p:ph idx="1"/>
            <p:extLst>
              <p:ext uri="{D42A27DB-BD31-4B8C-83A1-F6EECF244321}">
                <p14:modId xmlns:p14="http://schemas.microsoft.com/office/powerpoint/2010/main" val="4188883313"/>
              </p:ext>
            </p:extLst>
          </p:nvPr>
        </p:nvGraphicFramePr>
        <p:xfrm>
          <a:off x="341800" y="2285702"/>
          <a:ext cx="6688291" cy="381029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6C2EC38D-5C63-4546-93A2-9C24F160EF5C}"/>
              </a:ext>
            </a:extLst>
          </p:cNvPr>
          <p:cNvSpPr txBox="1"/>
          <p:nvPr/>
        </p:nvSpPr>
        <p:spPr>
          <a:xfrm>
            <a:off x="7144420" y="2800186"/>
            <a:ext cx="1543452" cy="1131079"/>
          </a:xfrm>
          <a:prstGeom prst="rect">
            <a:avLst/>
          </a:prstGeom>
          <a:noFill/>
        </p:spPr>
        <p:txBody>
          <a:bodyPr wrap="square" rtlCol="0">
            <a:spAutoFit/>
          </a:bodyPr>
          <a:lstStyle/>
          <a:p>
            <a:r>
              <a:rPr lang="en-US" sz="1350"/>
              <a:t>Comments:</a:t>
            </a:r>
          </a:p>
          <a:p>
            <a:r>
              <a:rPr lang="en-US" sz="1350"/>
              <a:t>No, the pre-GSC interferes with normal NIA functions</a:t>
            </a:r>
          </a:p>
        </p:txBody>
      </p:sp>
    </p:spTree>
    <p:extLst>
      <p:ext uri="{BB962C8B-B14F-4D97-AF65-F5344CB8AC3E}">
        <p14:creationId xmlns:p14="http://schemas.microsoft.com/office/powerpoint/2010/main" val="928298457"/>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83AEE-E74F-43AE-A24F-9A3B14005FD3}"/>
              </a:ext>
            </a:extLst>
          </p:cNvPr>
          <p:cNvSpPr>
            <a:spLocks noGrp="1"/>
          </p:cNvSpPr>
          <p:nvPr>
            <p:ph type="title"/>
          </p:nvPr>
        </p:nvSpPr>
        <p:spPr/>
        <p:txBody>
          <a:bodyPr>
            <a:noAutofit/>
          </a:bodyPr>
          <a:lstStyle/>
          <a:p>
            <a:r>
              <a:rPr lang="en-US" sz="1800" b="1" dirty="0"/>
              <a:t>Question 23: The Spring Conference and Spring Assembly were combined in 2010 to increase participation in the Assembly. Do you think this has been effective?</a:t>
            </a:r>
            <a:br>
              <a:rPr lang="en-US" sz="1800" dirty="0"/>
            </a:br>
            <a:r>
              <a:rPr lang="en-US" sz="1800" dirty="0"/>
              <a:t>106 total answers</a:t>
            </a:r>
          </a:p>
        </p:txBody>
      </p:sp>
      <p:graphicFrame>
        <p:nvGraphicFramePr>
          <p:cNvPr id="6" name="Content Placeholder 5">
            <a:extLst>
              <a:ext uri="{FF2B5EF4-FFF2-40B4-BE49-F238E27FC236}">
                <a16:creationId xmlns:a16="http://schemas.microsoft.com/office/drawing/2014/main" id="{9CE2CCF3-BECD-436D-8409-6064484D2CB6}"/>
              </a:ext>
            </a:extLst>
          </p:cNvPr>
          <p:cNvGraphicFramePr>
            <a:graphicFrameLocks noGrp="1"/>
          </p:cNvGraphicFramePr>
          <p:nvPr>
            <p:ph idx="1"/>
            <p:extLst>
              <p:ext uri="{D42A27DB-BD31-4B8C-83A1-F6EECF244321}">
                <p14:modId xmlns:p14="http://schemas.microsoft.com/office/powerpoint/2010/main" val="1705430961"/>
              </p:ext>
            </p:extLst>
          </p:nvPr>
        </p:nvGraphicFramePr>
        <p:xfrm>
          <a:off x="1142108" y="2285702"/>
          <a:ext cx="6852641" cy="40388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4575905"/>
      </p:ext>
    </p:extLst>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26A086-49BE-4E57-8450-704ED2110CC8}"/>
              </a:ext>
            </a:extLst>
          </p:cNvPr>
          <p:cNvSpPr/>
          <p:nvPr/>
        </p:nvSpPr>
        <p:spPr>
          <a:xfrm>
            <a:off x="2286596" y="2259458"/>
            <a:ext cx="4570809" cy="3994235"/>
          </a:xfrm>
          <a:prstGeom prst="rect">
            <a:avLst/>
          </a:prstGeom>
        </p:spPr>
        <p:txBody>
          <a:bodyPr>
            <a:spAutoFit/>
          </a:bodyPr>
          <a:lstStyle/>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Of the people that have an opinion, the Spring Assembly combined with the Spring Conference is effective by a margin of more than two to one.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Some comments were that people would like to see the Service Committees doing panels at this service conference, the Assembly seems to have more people in Spring since it’s combined, it’s a good idea because you’re at one so you can easily be at the other, I can’t give up an entire weekend for AA activities, and the original idea seemed self-serving by NIA.</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8386515"/>
      </p:ext>
    </p:extLst>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804E9-1C98-412E-B653-AC2336251A89}"/>
              </a:ext>
            </a:extLst>
          </p:cNvPr>
          <p:cNvSpPr>
            <a:spLocks noGrp="1"/>
          </p:cNvSpPr>
          <p:nvPr>
            <p:ph type="title"/>
          </p:nvPr>
        </p:nvSpPr>
        <p:spPr>
          <a:xfrm>
            <a:off x="1027777" y="1199570"/>
            <a:ext cx="7031282" cy="914638"/>
          </a:xfrm>
        </p:spPr>
        <p:txBody>
          <a:bodyPr>
            <a:normAutofit/>
          </a:bodyPr>
          <a:lstStyle/>
          <a:p>
            <a:r>
              <a:rPr lang="en-US" sz="1400" b="1" dirty="0"/>
              <a:t>Question 24: Should area 20 consider moving what is currently called the spring conference to a different time of year? </a:t>
            </a:r>
            <a:r>
              <a:rPr lang="en-US" sz="1400" dirty="0"/>
              <a:t>The predominant answer is NO. With the ratio being slightly more than 2 to 1 on each the mail in and on-line surveys.</a:t>
            </a:r>
            <a:br>
              <a:rPr lang="en-US" sz="1400" dirty="0"/>
            </a:br>
            <a:r>
              <a:rPr lang="en-US" sz="1400" dirty="0"/>
              <a:t>101 total answers</a:t>
            </a:r>
          </a:p>
        </p:txBody>
      </p:sp>
      <p:graphicFrame>
        <p:nvGraphicFramePr>
          <p:cNvPr id="6" name="Content Placeholder 5">
            <a:extLst>
              <a:ext uri="{FF2B5EF4-FFF2-40B4-BE49-F238E27FC236}">
                <a16:creationId xmlns:a16="http://schemas.microsoft.com/office/drawing/2014/main" id="{6FB238C2-5A9F-4AEB-A16E-CD7F25AC7922}"/>
              </a:ext>
            </a:extLst>
          </p:cNvPr>
          <p:cNvGraphicFramePr>
            <a:graphicFrameLocks noGrp="1"/>
          </p:cNvGraphicFramePr>
          <p:nvPr>
            <p:ph idx="1"/>
            <p:extLst>
              <p:ext uri="{D42A27DB-BD31-4B8C-83A1-F6EECF244321}">
                <p14:modId xmlns:p14="http://schemas.microsoft.com/office/powerpoint/2010/main" val="2224101171"/>
              </p:ext>
            </p:extLst>
          </p:nvPr>
        </p:nvGraphicFramePr>
        <p:xfrm>
          <a:off x="762000" y="2285702"/>
          <a:ext cx="7696200" cy="43436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0262868"/>
      </p:ext>
    </p:extLst>
  </p:cSld>
  <p:clrMapOvr>
    <a:masterClrMapping/>
  </p:clrMapOvr>
  <p:transition spd="slow">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3B4C3B-0647-463D-B3A0-3279B4ECD047}"/>
              </a:ext>
            </a:extLst>
          </p:cNvPr>
          <p:cNvSpPr/>
          <p:nvPr/>
        </p:nvSpPr>
        <p:spPr>
          <a:xfrm>
            <a:off x="2286596" y="2308618"/>
            <a:ext cx="4570809" cy="3193503"/>
          </a:xfrm>
          <a:prstGeom prst="rect">
            <a:avLst/>
          </a:prstGeom>
        </p:spPr>
        <p:txBody>
          <a:bodyPr>
            <a:spAutoFit/>
          </a:bodyPr>
          <a:lstStyle/>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Some comments: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Why have Conference at all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Combine with Pre-Delegate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Maybe a bit later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Eliminate Spring and Fall Assemblies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Keep Conference – move Assembly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Why does there have to be a Conference at all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Cancel on year of State Conference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2646273"/>
      </p:ext>
    </p:extLst>
  </p:cSld>
  <p:clrMapOvr>
    <a:masterClrMapping/>
  </p:clrMapOvr>
  <p:transition spd="slow">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35DE-88A0-407F-96D1-7C184385F858}"/>
              </a:ext>
            </a:extLst>
          </p:cNvPr>
          <p:cNvSpPr>
            <a:spLocks noGrp="1"/>
          </p:cNvSpPr>
          <p:nvPr>
            <p:ph type="title"/>
          </p:nvPr>
        </p:nvSpPr>
        <p:spPr/>
        <p:txBody>
          <a:bodyPr>
            <a:normAutofit fontScale="90000"/>
          </a:bodyPr>
          <a:lstStyle/>
          <a:p>
            <a:r>
              <a:rPr lang="en-US" b="1" dirty="0"/>
              <a:t>Question 25: What do you currently attend?</a:t>
            </a:r>
            <a:br>
              <a:rPr lang="en-US" dirty="0"/>
            </a:br>
            <a:r>
              <a:rPr lang="en-US"/>
              <a:t>84 Participated</a:t>
            </a:r>
            <a:br>
              <a:rPr lang="en-US" dirty="0"/>
            </a:br>
            <a:endParaRPr lang="en-US" dirty="0"/>
          </a:p>
        </p:txBody>
      </p:sp>
      <p:graphicFrame>
        <p:nvGraphicFramePr>
          <p:cNvPr id="6" name="Content Placeholder 5">
            <a:extLst>
              <a:ext uri="{FF2B5EF4-FFF2-40B4-BE49-F238E27FC236}">
                <a16:creationId xmlns:a16="http://schemas.microsoft.com/office/drawing/2014/main" id="{9F570D18-F9D7-4BD7-8745-C58B61DDA17B}"/>
              </a:ext>
            </a:extLst>
          </p:cNvPr>
          <p:cNvGraphicFramePr>
            <a:graphicFrameLocks noGrp="1"/>
          </p:cNvGraphicFramePr>
          <p:nvPr>
            <p:ph idx="1"/>
            <p:extLst>
              <p:ext uri="{D42A27DB-BD31-4B8C-83A1-F6EECF244321}">
                <p14:modId xmlns:p14="http://schemas.microsoft.com/office/powerpoint/2010/main" val="1274550970"/>
              </p:ext>
            </p:extLst>
          </p:nvPr>
        </p:nvGraphicFramePr>
        <p:xfrm>
          <a:off x="762000" y="1942713"/>
          <a:ext cx="7232749" cy="4534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886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1F1F-63F9-4FD6-9C52-3A075589A71C}"/>
              </a:ext>
            </a:extLst>
          </p:cNvPr>
          <p:cNvSpPr>
            <a:spLocks noGrp="1"/>
          </p:cNvSpPr>
          <p:nvPr>
            <p:ph type="title"/>
          </p:nvPr>
        </p:nvSpPr>
        <p:spPr/>
        <p:txBody>
          <a:bodyPr>
            <a:normAutofit fontScale="90000"/>
          </a:bodyPr>
          <a:lstStyle/>
          <a:p>
            <a:r>
              <a:rPr lang="en-US" b="1" dirty="0"/>
              <a:t>Question #2: Is your group represented at Area business meetings/Assemblies? If not why?</a:t>
            </a:r>
            <a:br>
              <a:rPr lang="en-US" dirty="0"/>
            </a:br>
            <a:r>
              <a:rPr lang="en-US" dirty="0"/>
              <a:t>140 total answers</a:t>
            </a:r>
            <a:br>
              <a:rPr lang="en-US" dirty="0"/>
            </a:br>
            <a:endParaRPr lang="en-US" dirty="0"/>
          </a:p>
        </p:txBody>
      </p:sp>
      <p:graphicFrame>
        <p:nvGraphicFramePr>
          <p:cNvPr id="7" name="Content Placeholder 6">
            <a:extLst>
              <a:ext uri="{FF2B5EF4-FFF2-40B4-BE49-F238E27FC236}">
                <a16:creationId xmlns:a16="http://schemas.microsoft.com/office/drawing/2014/main" id="{8E00B541-6065-4697-885A-779A815959CB}"/>
              </a:ext>
            </a:extLst>
          </p:cNvPr>
          <p:cNvGraphicFramePr>
            <a:graphicFrameLocks noGrp="1"/>
          </p:cNvGraphicFramePr>
          <p:nvPr>
            <p:ph idx="1"/>
            <p:extLst>
              <p:ext uri="{D42A27DB-BD31-4B8C-83A1-F6EECF244321}">
                <p14:modId xmlns:p14="http://schemas.microsoft.com/office/powerpoint/2010/main" val="3444715475"/>
              </p:ext>
            </p:extLst>
          </p:nvPr>
        </p:nvGraphicFramePr>
        <p:xfrm>
          <a:off x="152400" y="1447800"/>
          <a:ext cx="7772399"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1670824"/>
      </p:ext>
    </p:extLst>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6BEEB6-3349-45D4-ACEC-4513803CF8AA}"/>
              </a:ext>
            </a:extLst>
          </p:cNvPr>
          <p:cNvSpPr>
            <a:spLocks noGrp="1"/>
          </p:cNvSpPr>
          <p:nvPr>
            <p:ph type="title"/>
          </p:nvPr>
        </p:nvSpPr>
        <p:spPr/>
        <p:txBody>
          <a:bodyPr>
            <a:normAutofit/>
          </a:bodyPr>
          <a:lstStyle/>
          <a:p>
            <a:r>
              <a:rPr lang="en-US" b="1" dirty="0"/>
              <a:t>Question 26: Ideally, what schedule of events would you like to see in the Spring? </a:t>
            </a:r>
            <a:br>
              <a:rPr lang="en-US" dirty="0"/>
            </a:br>
            <a:r>
              <a:rPr lang="en-US"/>
              <a:t>95 </a:t>
            </a:r>
            <a:r>
              <a:rPr lang="en-US" dirty="0"/>
              <a:t>Answers</a:t>
            </a:r>
          </a:p>
        </p:txBody>
      </p:sp>
      <p:graphicFrame>
        <p:nvGraphicFramePr>
          <p:cNvPr id="8" name="Content Placeholder 7">
            <a:extLst>
              <a:ext uri="{FF2B5EF4-FFF2-40B4-BE49-F238E27FC236}">
                <a16:creationId xmlns:a16="http://schemas.microsoft.com/office/drawing/2014/main" id="{A99CAB4C-32A9-45D6-844B-1522BD62D425}"/>
              </a:ext>
            </a:extLst>
          </p:cNvPr>
          <p:cNvGraphicFramePr>
            <a:graphicFrameLocks noGrp="1"/>
          </p:cNvGraphicFramePr>
          <p:nvPr>
            <p:ph idx="1"/>
            <p:extLst>
              <p:ext uri="{D42A27DB-BD31-4B8C-83A1-F6EECF244321}">
                <p14:modId xmlns:p14="http://schemas.microsoft.com/office/powerpoint/2010/main" val="1659647688"/>
              </p:ext>
            </p:extLst>
          </p:nvPr>
        </p:nvGraphicFramePr>
        <p:xfrm>
          <a:off x="152400" y="2285702"/>
          <a:ext cx="8610600" cy="39626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9171446"/>
      </p:ext>
    </p:extLst>
  </p:cSld>
  <p:clrMapOvr>
    <a:masterClrMapping/>
  </p:clrMapOvr>
  <p:transition spd="slow">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B59B13-0030-40D6-B8A0-927F0C63631C}"/>
              </a:ext>
            </a:extLst>
          </p:cNvPr>
          <p:cNvSpPr/>
          <p:nvPr/>
        </p:nvSpPr>
        <p:spPr>
          <a:xfrm>
            <a:off x="2286596" y="3177640"/>
            <a:ext cx="4570809" cy="2048959"/>
          </a:xfrm>
          <a:prstGeom prst="rect">
            <a:avLst/>
          </a:prstGeom>
        </p:spPr>
        <p:txBody>
          <a:bodyPr>
            <a:spAutoFit/>
          </a:bodyPr>
          <a:lstStyle/>
          <a:p>
            <a:pPr>
              <a:lnSpc>
                <a:spcPct val="107000"/>
              </a:lnSpc>
              <a:spcAft>
                <a:spcPts val="450"/>
              </a:spcAft>
            </a:pPr>
            <a:r>
              <a:rPr lang="en-US" sz="2401" b="1" dirty="0">
                <a:latin typeface="Arial" panose="020B0604020202020204" pitchFamily="34" charset="0"/>
                <a:ea typeface="Calibri" panose="020F0502020204030204" pitchFamily="34" charset="0"/>
                <a:cs typeface="Times New Roman" panose="02020603050405020304" pitchFamily="18" charset="0"/>
              </a:rPr>
              <a:t>Question 27: Is there any comment you would like to add?  The following slides contain some comments that were made. </a:t>
            </a:r>
            <a:endParaRPr lang="en-US" sz="240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2683376"/>
      </p:ext>
    </p:extLst>
  </p:cSld>
  <p:clrMapOvr>
    <a:masterClrMapping/>
  </p:clrMapOvr>
  <p:transition spd="slow">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742F19-4D08-4154-B935-AA8FDDDA1A6E}"/>
              </a:ext>
            </a:extLst>
          </p:cNvPr>
          <p:cNvSpPr/>
          <p:nvPr/>
        </p:nvSpPr>
        <p:spPr>
          <a:xfrm>
            <a:off x="2286595" y="1447800"/>
            <a:ext cx="4570809" cy="5013808"/>
          </a:xfrm>
          <a:prstGeom prst="rect">
            <a:avLst/>
          </a:prstGeom>
        </p:spPr>
        <p:txBody>
          <a:bodyPr>
            <a:spAutoFit/>
          </a:bodyPr>
          <a:lstStyle/>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I like that we are doing the inventory. We should do this every year!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I love AA and I do my small contribution in my District work. I have a career and a busy life. I ‘m not open to giving my own free time to the Area meetings. I know this work is all inconvenient at times, but I’m just not willing to do more than I do today. Thank you for providing this inventory and for all your service work.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I said no spring conference because it’s hard to get Districts to sponsor it. On the other hand, people are excited about going this year. But it’s always been like this with volunteer organization I’ve been in. Everyone want to have fun; no one wants to do the work.</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I think we need a separate inventory for service members and a separate one for no service members</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263552"/>
      </p:ext>
    </p:extLst>
  </p:cSld>
  <p:clrMapOvr>
    <a:masterClrMapping/>
  </p:clrMapOvr>
  <p:transition spd="slow">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707A0B-A79B-46FE-BF69-1594871603C7}"/>
              </a:ext>
            </a:extLst>
          </p:cNvPr>
          <p:cNvSpPr/>
          <p:nvPr/>
        </p:nvSpPr>
        <p:spPr>
          <a:xfrm>
            <a:off x="2286596" y="974636"/>
            <a:ext cx="4570809" cy="5079532"/>
          </a:xfrm>
          <a:prstGeom prst="rect">
            <a:avLst/>
          </a:prstGeom>
        </p:spPr>
        <p:txBody>
          <a:bodyPr>
            <a:spAutoFit/>
          </a:bodyPr>
          <a:lstStyle/>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Limit participation of Past Delegates in Assemblies/committee meetings. They restrict the participation of others and intimidate the new GSRs who are already overwhelmed. Examine the issue of passing the basked at Assemblies and Committee meetings – Do they do it at the GSC? These are business meetings, not AA meetings.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Only that is inventory is beautifully crafted survey for someone like me who is not especially savvy with computers.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Past Delegates talk too much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Remember that when you add the monthly district meetings, any district committee meetings or events, and regular AA group meetings, we are asked to give a lot of evening and weekends to the business of AA. </a:t>
            </a:r>
          </a:p>
          <a:p>
            <a:pPr>
              <a:lnSpc>
                <a:spcPct val="107000"/>
              </a:lnSpc>
              <a:spcAft>
                <a:spcPts val="450"/>
              </a:spcAft>
            </a:pPr>
            <a:r>
              <a:rPr lang="en-US" sz="1600" dirty="0">
                <a:latin typeface="Arial" panose="020B0604020202020204" pitchFamily="34" charset="0"/>
                <a:ea typeface="Calibri" panose="020F0502020204030204" pitchFamily="34" charset="0"/>
                <a:cs typeface="Times New Roman" panose="02020603050405020304" pitchFamily="18" charset="0"/>
              </a:rPr>
              <a:t>Print a Spanish version of Concepts</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0590722"/>
      </p:ext>
    </p:extLst>
  </p:cSld>
  <p:clrMapOvr>
    <a:masterClrMapping/>
  </p:clrMapOvr>
  <p:transition spd="slow">
    <p:wip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F7F8BD-054D-4C28-B981-7239C449A762}"/>
              </a:ext>
            </a:extLst>
          </p:cNvPr>
          <p:cNvSpPr txBox="1"/>
          <p:nvPr/>
        </p:nvSpPr>
        <p:spPr>
          <a:xfrm>
            <a:off x="1770921" y="2043645"/>
            <a:ext cx="6002312" cy="4154984"/>
          </a:xfrm>
          <a:prstGeom prst="rect">
            <a:avLst/>
          </a:prstGeom>
          <a:noFill/>
        </p:spPr>
        <p:txBody>
          <a:bodyPr wrap="square" rtlCol="0">
            <a:spAutoFit/>
          </a:bodyPr>
          <a:lstStyle/>
          <a:p>
            <a:r>
              <a:rPr lang="en-US" sz="2400" dirty="0"/>
              <a:t>The Ad Hoc Committee thanks all of NIA for allowing us to administer this inventory and for your time in both taking the inventory and allowing us to present the results. Three versions will be available to all NIA members. This slideshow will be on the website, the shortened written version will be on the website, and the extended written version, including all comments, will be on the website. The shortened written version is printed and available today</a:t>
            </a:r>
            <a:r>
              <a:rPr lang="en-US" sz="1350" dirty="0"/>
              <a:t>. </a:t>
            </a:r>
          </a:p>
        </p:txBody>
      </p:sp>
    </p:spTree>
    <p:extLst>
      <p:ext uri="{BB962C8B-B14F-4D97-AF65-F5344CB8AC3E}">
        <p14:creationId xmlns:p14="http://schemas.microsoft.com/office/powerpoint/2010/main" val="174988857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E198-D443-4186-9B50-70F94CEC2B16}"/>
              </a:ext>
            </a:extLst>
          </p:cNvPr>
          <p:cNvSpPr>
            <a:spLocks noGrp="1"/>
          </p:cNvSpPr>
          <p:nvPr>
            <p:ph type="title"/>
          </p:nvPr>
        </p:nvSpPr>
        <p:spPr>
          <a:xfrm>
            <a:off x="1142108" y="1028075"/>
            <a:ext cx="6859787" cy="1143298"/>
          </a:xfrm>
        </p:spPr>
        <p:txBody>
          <a:bodyPr>
            <a:normAutofit/>
          </a:bodyPr>
          <a:lstStyle/>
          <a:p>
            <a:r>
              <a:rPr lang="en-US" sz="2101" dirty="0"/>
              <a:t>Numbers and Comments for Question 2; </a:t>
            </a:r>
          </a:p>
        </p:txBody>
      </p:sp>
      <p:sp>
        <p:nvSpPr>
          <p:cNvPr id="3" name="Content Placeholder 2">
            <a:extLst>
              <a:ext uri="{FF2B5EF4-FFF2-40B4-BE49-F238E27FC236}">
                <a16:creationId xmlns:a16="http://schemas.microsoft.com/office/drawing/2014/main" id="{F0ECCF24-DC27-4AC6-A80B-940C183C5061}"/>
              </a:ext>
            </a:extLst>
          </p:cNvPr>
          <p:cNvSpPr>
            <a:spLocks noGrp="1"/>
          </p:cNvSpPr>
          <p:nvPr>
            <p:ph idx="1"/>
          </p:nvPr>
        </p:nvSpPr>
        <p:spPr>
          <a:xfrm>
            <a:off x="1142108" y="2171372"/>
            <a:ext cx="6852578" cy="3315564"/>
          </a:xfrm>
        </p:spPr>
        <p:txBody>
          <a:bodyPr>
            <a:normAutofit fontScale="85000" lnSpcReduction="20000"/>
          </a:bodyPr>
          <a:lstStyle/>
          <a:p>
            <a:r>
              <a:rPr lang="en-US" dirty="0"/>
              <a:t>Yes, 102, 73%</a:t>
            </a:r>
          </a:p>
          <a:p>
            <a:r>
              <a:rPr lang="en-US" dirty="0"/>
              <a:t>No, 26, 19%</a:t>
            </a:r>
          </a:p>
          <a:p>
            <a:r>
              <a:rPr lang="en-US" dirty="0"/>
              <a:t>District Yes, Area No, 6, 4%</a:t>
            </a:r>
          </a:p>
          <a:p>
            <a:r>
              <a:rPr lang="en-US" dirty="0"/>
              <a:t>Maybe, Not Sure, 6, 4%</a:t>
            </a:r>
          </a:p>
          <a:p>
            <a:r>
              <a:rPr lang="en-US" dirty="0"/>
              <a:t>Some comments were: </a:t>
            </a:r>
          </a:p>
          <a:p>
            <a:r>
              <a:rPr lang="en-US" dirty="0"/>
              <a:t>District –Yes, Area –No. will try to go to more.</a:t>
            </a:r>
          </a:p>
          <a:p>
            <a:r>
              <a:rPr lang="en-US" dirty="0"/>
              <a:t>Sometimes, four times a year is a lot for anyone not retired. </a:t>
            </a:r>
          </a:p>
          <a:p>
            <a:r>
              <a:rPr lang="en-US" dirty="0"/>
              <a:t>Usually. Sometimes, transportation is an issue. </a:t>
            </a:r>
          </a:p>
          <a:p>
            <a:r>
              <a:rPr lang="en-US" dirty="0"/>
              <a:t>Yes, our DCM attends Area meetings regularly. </a:t>
            </a:r>
          </a:p>
          <a:p>
            <a:r>
              <a:rPr lang="en-US" dirty="0"/>
              <a:t>Maybe? I haven’t talked to our GSR in months.</a:t>
            </a:r>
          </a:p>
          <a:p>
            <a:endParaRPr lang="en-US" dirty="0"/>
          </a:p>
          <a:p>
            <a:endParaRPr lang="en-US" dirty="0"/>
          </a:p>
        </p:txBody>
      </p:sp>
    </p:spTree>
    <p:extLst>
      <p:ext uri="{BB962C8B-B14F-4D97-AF65-F5344CB8AC3E}">
        <p14:creationId xmlns:p14="http://schemas.microsoft.com/office/powerpoint/2010/main" val="255669244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9A07-DC5D-4FE9-BE1D-3E3968616828}"/>
              </a:ext>
            </a:extLst>
          </p:cNvPr>
          <p:cNvSpPr>
            <a:spLocks noGrp="1"/>
          </p:cNvSpPr>
          <p:nvPr>
            <p:ph type="title"/>
          </p:nvPr>
        </p:nvSpPr>
        <p:spPr>
          <a:xfrm>
            <a:off x="1142108" y="856580"/>
            <a:ext cx="6859787" cy="1314792"/>
          </a:xfrm>
        </p:spPr>
        <p:txBody>
          <a:bodyPr>
            <a:normAutofit fontScale="90000"/>
          </a:bodyPr>
          <a:lstStyle/>
          <a:p>
            <a:br>
              <a:rPr lang="en-US" sz="2401" dirty="0"/>
            </a:br>
            <a:br>
              <a:rPr lang="en-US" sz="2401" dirty="0"/>
            </a:br>
            <a:br>
              <a:rPr lang="en-US" sz="2401" dirty="0"/>
            </a:br>
            <a:br>
              <a:rPr lang="en-US" sz="2401" dirty="0"/>
            </a:br>
            <a:br>
              <a:rPr lang="en-US" sz="2401" dirty="0"/>
            </a:br>
            <a:br>
              <a:rPr lang="en-US" sz="2401" dirty="0"/>
            </a:br>
            <a:br>
              <a:rPr lang="en-US" sz="2401" dirty="0"/>
            </a:br>
            <a:br>
              <a:rPr lang="en-US" sz="2401" dirty="0"/>
            </a:br>
            <a:br>
              <a:rPr lang="en-US" sz="2401" dirty="0"/>
            </a:br>
            <a:r>
              <a:rPr lang="en-US" sz="2401" dirty="0"/>
              <a:t> </a:t>
            </a:r>
            <a:r>
              <a:rPr lang="en-US" sz="2401" b="1" dirty="0"/>
              <a:t>Question 3 - What could Area 20 do to make business meetings/Assemblies more efficient and productive? </a:t>
            </a:r>
            <a:br>
              <a:rPr lang="en-US" sz="2401" dirty="0"/>
            </a:br>
            <a:endParaRPr lang="en-US" sz="2401" dirty="0"/>
          </a:p>
        </p:txBody>
      </p:sp>
      <p:sp>
        <p:nvSpPr>
          <p:cNvPr id="3" name="Content Placeholder 2">
            <a:extLst>
              <a:ext uri="{FF2B5EF4-FFF2-40B4-BE49-F238E27FC236}">
                <a16:creationId xmlns:a16="http://schemas.microsoft.com/office/drawing/2014/main" id="{8E7F761C-C406-4E54-85F1-EF150C333F57}"/>
              </a:ext>
            </a:extLst>
          </p:cNvPr>
          <p:cNvSpPr>
            <a:spLocks noGrp="1"/>
          </p:cNvSpPr>
          <p:nvPr>
            <p:ph idx="1"/>
          </p:nvPr>
        </p:nvSpPr>
        <p:spPr/>
        <p:txBody>
          <a:bodyPr/>
          <a:lstStyle/>
          <a:p>
            <a:r>
              <a:rPr lang="en-US" dirty="0"/>
              <a:t>Of the 28 written responses, they could sorted into a few themes:</a:t>
            </a:r>
          </a:p>
          <a:p>
            <a:r>
              <a:rPr lang="en-US" dirty="0"/>
              <a:t>(10)  Other/No </a:t>
            </a:r>
            <a:r>
              <a:rPr lang="en-US"/>
              <a:t>comment/don't </a:t>
            </a:r>
            <a:r>
              <a:rPr lang="en-US" dirty="0"/>
              <a:t>know</a:t>
            </a:r>
          </a:p>
          <a:p>
            <a:r>
              <a:rPr lang="en-US" dirty="0"/>
              <a:t>(8)    No change / leave as is           </a:t>
            </a:r>
          </a:p>
          <a:p>
            <a:r>
              <a:rPr lang="en-US" dirty="0"/>
              <a:t>(4)    Length / redundancy of comments /Time limits</a:t>
            </a:r>
          </a:p>
          <a:p>
            <a:r>
              <a:rPr lang="en-US" dirty="0"/>
              <a:t>(3)    Location related - move the meeting around the Area</a:t>
            </a:r>
          </a:p>
          <a:p>
            <a:r>
              <a:rPr lang="en-US" dirty="0"/>
              <a:t>(3)    Various comments - conference related (explored later in survey)</a:t>
            </a:r>
          </a:p>
          <a:p>
            <a:endParaRPr lang="en-US" dirty="0"/>
          </a:p>
        </p:txBody>
      </p:sp>
    </p:spTree>
    <p:extLst>
      <p:ext uri="{BB962C8B-B14F-4D97-AF65-F5344CB8AC3E}">
        <p14:creationId xmlns:p14="http://schemas.microsoft.com/office/powerpoint/2010/main" val="308665541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61CEF-8FBD-449B-8B02-9DA44E010388}"/>
              </a:ext>
            </a:extLst>
          </p:cNvPr>
          <p:cNvSpPr>
            <a:spLocks noGrp="1"/>
          </p:cNvSpPr>
          <p:nvPr>
            <p:ph type="title"/>
          </p:nvPr>
        </p:nvSpPr>
        <p:spPr/>
        <p:txBody>
          <a:bodyPr>
            <a:normAutofit/>
          </a:bodyPr>
          <a:lstStyle/>
          <a:p>
            <a:r>
              <a:rPr lang="en-US" b="1" dirty="0"/>
              <a:t>Question 3 - What could Area 20 do to make business meetings/Assemblies more efficient and productive?</a:t>
            </a:r>
            <a:endParaRPr lang="en-US" dirty="0"/>
          </a:p>
        </p:txBody>
      </p:sp>
      <p:sp>
        <p:nvSpPr>
          <p:cNvPr id="3" name="Content Placeholder 2">
            <a:extLst>
              <a:ext uri="{FF2B5EF4-FFF2-40B4-BE49-F238E27FC236}">
                <a16:creationId xmlns:a16="http://schemas.microsoft.com/office/drawing/2014/main" id="{C0366CBA-ADA5-4166-9076-5AB331C16D9A}"/>
              </a:ext>
            </a:extLst>
          </p:cNvPr>
          <p:cNvSpPr>
            <a:spLocks noGrp="1"/>
          </p:cNvSpPr>
          <p:nvPr>
            <p:ph idx="1"/>
          </p:nvPr>
        </p:nvSpPr>
        <p:spPr>
          <a:xfrm>
            <a:off x="1142106" y="1904999"/>
            <a:ext cx="6935093" cy="4724401"/>
          </a:xfrm>
        </p:spPr>
        <p:txBody>
          <a:bodyPr>
            <a:normAutofit fontScale="32500" lnSpcReduction="20000"/>
          </a:bodyPr>
          <a:lstStyle/>
          <a:p>
            <a:r>
              <a:rPr lang="en-US" sz="8327" dirty="0"/>
              <a:t>Of the 89, non-blank, On-Line responses, they could also be sorted into common themes</a:t>
            </a:r>
          </a:p>
          <a:p>
            <a:r>
              <a:rPr lang="en-US" sz="8402" dirty="0"/>
              <a:t>(42)  No change, not sure /don't know / OK as is </a:t>
            </a:r>
          </a:p>
          <a:p>
            <a:r>
              <a:rPr lang="en-US" sz="8402" dirty="0"/>
              <a:t>(19)  Length / redundancy of comments / Time Limits / use timer </a:t>
            </a:r>
          </a:p>
          <a:p>
            <a:r>
              <a:rPr lang="en-US" sz="8402" dirty="0"/>
              <a:t>(6)    Agenda communication related         </a:t>
            </a:r>
          </a:p>
          <a:p>
            <a:r>
              <a:rPr lang="en-US" sz="8402" dirty="0"/>
              <a:t>(4)    Location related - move the meeting around the Area</a:t>
            </a:r>
          </a:p>
          <a:p>
            <a:r>
              <a:rPr lang="en-US" sz="8402" dirty="0"/>
              <a:t>(4)    More workshops / breakout meeting</a:t>
            </a:r>
          </a:p>
          <a:p>
            <a:r>
              <a:rPr lang="en-US" sz="8402" dirty="0"/>
              <a:t>(14</a:t>
            </a:r>
            <a:r>
              <a:rPr lang="en-US" sz="8402"/>
              <a:t>)  Other</a:t>
            </a:r>
            <a:endParaRPr lang="en-US" sz="8402" dirty="0"/>
          </a:p>
          <a:p>
            <a:endParaRPr lang="en-US" sz="8402" dirty="0"/>
          </a:p>
          <a:p>
            <a:endParaRPr lang="en-US" dirty="0"/>
          </a:p>
        </p:txBody>
      </p:sp>
    </p:spTree>
    <p:extLst>
      <p:ext uri="{BB962C8B-B14F-4D97-AF65-F5344CB8AC3E}">
        <p14:creationId xmlns:p14="http://schemas.microsoft.com/office/powerpoint/2010/main" val="13668458"/>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FAE09E-DA8C-44D8-A21E-A2520FAA9064}"/>
              </a:ext>
            </a:extLst>
          </p:cNvPr>
          <p:cNvSpPr/>
          <p:nvPr/>
        </p:nvSpPr>
        <p:spPr>
          <a:xfrm>
            <a:off x="1084942" y="2646395"/>
            <a:ext cx="6916951" cy="2410212"/>
          </a:xfrm>
          <a:prstGeom prst="rect">
            <a:avLst/>
          </a:prstGeom>
        </p:spPr>
        <p:txBody>
          <a:bodyPr wrap="square">
            <a:spAutoFit/>
          </a:bodyPr>
          <a:lstStyle/>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Some comments were: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Length of time-feels like things drag on too long sometimes, makes me not want to attend due to that.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Make them closer to where I live.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Move location around and do more to include the newcomer. It seems to be a past delegate get together.</a:t>
            </a:r>
          </a:p>
          <a:p>
            <a:pPr>
              <a:lnSpc>
                <a:spcPct val="107000"/>
              </a:lnSpc>
              <a:spcAft>
                <a:spcPts val="450"/>
              </a:spcAft>
            </a:pPr>
            <a:r>
              <a:rPr lang="en-US" dirty="0">
                <a:latin typeface="Arial" panose="020B0604020202020204" pitchFamily="34" charset="0"/>
                <a:ea typeface="Calibri" panose="020F0502020204030204" pitchFamily="34" charset="0"/>
                <a:cs typeface="Times New Roman" panose="02020603050405020304" pitchFamily="18" charset="0"/>
              </a:rPr>
              <a:t>Stop allowing Past Delegates </a:t>
            </a:r>
            <a:r>
              <a:rPr lang="en-US">
                <a:latin typeface="Arial" panose="020B0604020202020204" pitchFamily="34" charset="0"/>
                <a:ea typeface="Calibri" panose="020F0502020204030204" pitchFamily="34" charset="0"/>
                <a:cs typeface="Times New Roman" panose="02020603050405020304" pitchFamily="18" charset="0"/>
              </a:rPr>
              <a:t>to vote…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6521703"/>
      </p:ext>
    </p:extLst>
  </p:cSld>
  <p:clrMapOvr>
    <a:masterClrMapping/>
  </p:clrMapOvr>
  <p:transition spd="slow">
    <p:wip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igital Blue Tunnel 16x9">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2895261.potx" id="{4CBF9558-C12D-4F51-9AA3-9D0796951DBC}" vid="{FFC159E6-A134-46E7-B1A0-C306E39FC295}"/>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digital blue tunnel presentation (widescreen)</Template>
  <TotalTime>2643</TotalTime>
  <Words>3315</Words>
  <Application>Microsoft Office PowerPoint</Application>
  <PresentationFormat>On-screen Show (4:3)</PresentationFormat>
  <Paragraphs>218</Paragraphs>
  <Slides>54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Calibri</vt:lpstr>
      <vt:lpstr>Corbel</vt:lpstr>
      <vt:lpstr>Kartika</vt:lpstr>
      <vt:lpstr>Perpetua</vt:lpstr>
      <vt:lpstr>Times New Roman</vt:lpstr>
      <vt:lpstr>Digital Blue Tunnel 16x9</vt:lpstr>
      <vt:lpstr>Document</vt:lpstr>
      <vt:lpstr>NIA 20 Area Inventory </vt:lpstr>
      <vt:lpstr>Thanks to our Committee members, Rich H, Chair, Dawn B, Alternate Chair, Heather S, Secretary, Erik L, Phil C, Phil M, Jeff L, Bonnie P, Kelly B, Matt J. Most especially the AA Members of Northern Illinois for taking the time to participate.</vt:lpstr>
      <vt:lpstr>What is your current AA service position? (at Group, District, and/or Area) 144 Responses. Some people identified as more than one thing, and others put “nothing, N/A” etc. The responses with nothing are not counted in the percentages</vt:lpstr>
      <vt:lpstr>Of the 144 who answered this question 50 were GSRs &amp; 15 were DCMs</vt:lpstr>
      <vt:lpstr>Question #2: Is your group represented at Area business meetings/Assemblies? If not why? 140 total answers </vt:lpstr>
      <vt:lpstr>Numbers and Comments for Question 2; </vt:lpstr>
      <vt:lpstr>          Question 3 - What could Area 20 do to make business meetings/Assemblies more efficient and productive?  </vt:lpstr>
      <vt:lpstr>Question 3 - What could Area 20 do to make business meetings/Assemblies more efficient and productive?</vt:lpstr>
      <vt:lpstr>PowerPoint Presentation</vt:lpstr>
      <vt:lpstr>Question 4: Do you feel the Service committee break-out sessions at Assemblies encourages or discourages participation and/or attendance.                           120 Total Answers</vt:lpstr>
      <vt:lpstr>Comments on Question 4:</vt:lpstr>
      <vt:lpstr>Question 5: What can the area do better to support the district service committees.  </vt:lpstr>
      <vt:lpstr>PowerPoint Presentation</vt:lpstr>
      <vt:lpstr>Question 6: If you attended Area Assemblies in the past and are no longer, would you please share why? </vt:lpstr>
      <vt:lpstr>Question #7: Does your group understand how the Area agenda is developed? 117 Total Answers </vt:lpstr>
      <vt:lpstr>PowerPoint Presentation</vt:lpstr>
      <vt:lpstr>Question #8: Does your group understand their role at Area 20? If not why? 119 total answers </vt:lpstr>
      <vt:lpstr>PowerPoint Presentation</vt:lpstr>
      <vt:lpstr>Question 9: Do you feel GSRs are included in Area business, if not, why?  113 Total answers </vt:lpstr>
      <vt:lpstr>PowerPoint Presentation</vt:lpstr>
      <vt:lpstr>   Question 10:  Is your Group represented at District, Area Assembly, Pre-General Service Conference Workshop? 116 total participated</vt:lpstr>
      <vt:lpstr>Question 11: Do you know who your Area and District trusted servants are? 125 total answers </vt:lpstr>
      <vt:lpstr>PowerPoint Presentation</vt:lpstr>
      <vt:lpstr>  Question 12: Does your group understand the issues that the Area and Districts address?  121 total answers (3 were noncommittal)</vt:lpstr>
      <vt:lpstr>PowerPoint Presentation</vt:lpstr>
      <vt:lpstr>Question 13: do you understand area 20’s finance system called Primary Purpose financing?  124 total answers </vt:lpstr>
      <vt:lpstr>PowerPoint Presentation</vt:lpstr>
      <vt:lpstr>Question 14: is area 20 accumulating funds for no stated purpose? If yes, please explain.  111 total answers</vt:lpstr>
      <vt:lpstr>PowerPoint Presentation</vt:lpstr>
      <vt:lpstr>Question 15: With 1 being the most important, please rate the following sources in finding information about your service position: </vt:lpstr>
      <vt:lpstr>Question 16 - What could Area 20 do to make Area Workshops more effective?  Of the 25 written responses:</vt:lpstr>
      <vt:lpstr>PowerPoint Presentation</vt:lpstr>
      <vt:lpstr>PowerPoint Presentation</vt:lpstr>
      <vt:lpstr>Question 17 - What topics of Workshops would you like to see the Area sponsor? This question will include every written response on multiple slides.  Of the 24 written responses: </vt:lpstr>
      <vt:lpstr>Of the 77, non-blank, On-Line responses, they could also be categorized;  </vt:lpstr>
      <vt:lpstr>Question 18: Do you feel there are barriers to full participation by any member of NIA 20 104 total answers</vt:lpstr>
      <vt:lpstr>PowerPoint Presentation</vt:lpstr>
      <vt:lpstr>PowerPoint Presentation</vt:lpstr>
      <vt:lpstr>PowerPoint Presentation</vt:lpstr>
      <vt:lpstr>PowerPoint Presentation</vt:lpstr>
      <vt:lpstr>PowerPoint Presentation</vt:lpstr>
      <vt:lpstr>PowerPoint Presentation</vt:lpstr>
      <vt:lpstr>Question 21: Does the current schedule of Area events encourage or discourage participation?  106 Total Answers</vt:lpstr>
      <vt:lpstr>Question 22: Does the current schedule of conferences and assemblies interfere with attendance at the Pre-General Service Conference Workshop?  101 total answers</vt:lpstr>
      <vt:lpstr>Question 23: The Spring Conference and Spring Assembly were combined in 2010 to increase participation in the Assembly. Do you think this has been effective? 106 total answers</vt:lpstr>
      <vt:lpstr>PowerPoint Presentation</vt:lpstr>
      <vt:lpstr>Question 24: Should area 20 consider moving what is currently called the spring conference to a different time of year? The predominant answer is NO. With the ratio being slightly more than 2 to 1 on each the mail in and on-line surveys. 101 total answers</vt:lpstr>
      <vt:lpstr>PowerPoint Presentation</vt:lpstr>
      <vt:lpstr>Question 25: What do you currently attend? 84 Participated </vt:lpstr>
      <vt:lpstr>Question 26: Ideally, what schedule of events would you like to see in the Spring?  95 Answers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NIA 20 Area Inventory Presented September 15, 2018, NIA 20 Fall Assembly</dc:title>
  <dc:creator>Dawn Brandeis</dc:creator>
  <cp:lastModifiedBy>Dawn Brandeis</cp:lastModifiedBy>
  <cp:revision>112</cp:revision>
  <dcterms:created xsi:type="dcterms:W3CDTF">2018-08-06T19:13:59Z</dcterms:created>
  <dcterms:modified xsi:type="dcterms:W3CDTF">2018-09-13T15:40:23Z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